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53"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89738-6447-4D5D-8A73-197E5EBE537D}" type="datetimeFigureOut">
              <a:rPr lang="pl-PL" smtClean="0"/>
              <a:pPr/>
              <a:t>24.05.2021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D1BCF-D028-414A-91A8-35C0DD2B23BF}"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11</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12</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13</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14</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15</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16</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17</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18</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19</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20</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21</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22</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23</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24</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25</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26</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27</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28</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29</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30</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4</a:t>
            </a:fld>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31</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32</a:t>
            </a:fld>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33</a:t>
            </a:fld>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34</a:t>
            </a:fld>
            <a:endParaRPr 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35</a:t>
            </a:fld>
            <a:endParaRPr 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36</a:t>
            </a:fld>
            <a:endParaRPr 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37</a:t>
            </a:fld>
            <a:endParaRPr 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38</a:t>
            </a:fld>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39</a:t>
            </a:fld>
            <a:endParaRPr 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40</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5</a:t>
            </a:fld>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41</a:t>
            </a:fld>
            <a:endParaRPr lang="pl-P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42</a:t>
            </a:fld>
            <a:endParaRPr lang="pl-P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43</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6</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7</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8</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9</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CDD1BCF-D028-414A-91A8-35C0DD2B23BF}" type="slidenum">
              <a:rPr lang="pl-PL" smtClean="0"/>
              <a:pPr/>
              <a:t>10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1B11B73D-5958-4646-BA39-478070A3CCB5}" type="datetimeFigureOut">
              <a:rPr lang="pl-PL" smtClean="0"/>
              <a:pPr/>
              <a:t>24.05.2021</a:t>
            </a:fld>
            <a:endParaRPr lang="pl-PL"/>
          </a:p>
        </p:txBody>
      </p:sp>
      <p:sp>
        <p:nvSpPr>
          <p:cNvPr id="16" name="Symbol zastępczy numeru slajdu 15"/>
          <p:cNvSpPr>
            <a:spLocks noGrp="1"/>
          </p:cNvSpPr>
          <p:nvPr>
            <p:ph type="sldNum" sz="quarter" idx="11"/>
          </p:nvPr>
        </p:nvSpPr>
        <p:spPr/>
        <p:txBody>
          <a:bodyPr/>
          <a:lstStyle/>
          <a:p>
            <a:fld id="{E8936B1F-4FE4-448D-AC42-F67F74CBE863}"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1B11B73D-5958-4646-BA39-478070A3CCB5}" type="datetimeFigureOut">
              <a:rPr lang="pl-PL" smtClean="0"/>
              <a:pPr/>
              <a:t>24.05.2021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8936B1F-4FE4-448D-AC42-F67F74CBE86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1B11B73D-5958-4646-BA39-478070A3CCB5}" type="datetimeFigureOut">
              <a:rPr lang="pl-PL" smtClean="0"/>
              <a:pPr/>
              <a:t>24.05.2021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8936B1F-4FE4-448D-AC42-F67F74CBE863}"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4" name="Symbol zastępczy daty 13"/>
          <p:cNvSpPr>
            <a:spLocks noGrp="1"/>
          </p:cNvSpPr>
          <p:nvPr>
            <p:ph type="dt" sz="half" idx="14"/>
          </p:nvPr>
        </p:nvSpPr>
        <p:spPr/>
        <p:txBody>
          <a:bodyPr/>
          <a:lstStyle/>
          <a:p>
            <a:fld id="{1B11B73D-5958-4646-BA39-478070A3CCB5}" type="datetimeFigureOut">
              <a:rPr lang="pl-PL" smtClean="0"/>
              <a:pPr/>
              <a:t>24.05.2021</a:t>
            </a:fld>
            <a:endParaRPr lang="pl-PL"/>
          </a:p>
        </p:txBody>
      </p:sp>
      <p:sp>
        <p:nvSpPr>
          <p:cNvPr id="15" name="Symbol zastępczy numeru slajdu 14"/>
          <p:cNvSpPr>
            <a:spLocks noGrp="1"/>
          </p:cNvSpPr>
          <p:nvPr>
            <p:ph type="sldNum" sz="quarter" idx="15"/>
          </p:nvPr>
        </p:nvSpPr>
        <p:spPr/>
        <p:txBody>
          <a:bodyPr/>
          <a:lstStyle>
            <a:lvl1pPr algn="ctr">
              <a:defRPr/>
            </a:lvl1pPr>
          </a:lstStyle>
          <a:p>
            <a:fld id="{E8936B1F-4FE4-448D-AC42-F67F74CBE863}"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1B11B73D-5958-4646-BA39-478070A3CCB5}" type="datetimeFigureOut">
              <a:rPr lang="pl-PL" smtClean="0"/>
              <a:pPr/>
              <a:t>24.05.2021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8936B1F-4FE4-448D-AC42-F67F74CBE863}"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1B11B73D-5958-4646-BA39-478070A3CCB5}" type="datetimeFigureOut">
              <a:rPr lang="pl-PL" smtClean="0"/>
              <a:pPr/>
              <a:t>24.05.2021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8936B1F-4FE4-448D-AC42-F67F74CBE863}" type="slidenum">
              <a:rPr lang="pl-PL" smtClean="0"/>
              <a:pPr/>
              <a:t>‹#›</a:t>
            </a:fld>
            <a:endParaRPr lang="pl-PL"/>
          </a:p>
        </p:txBody>
      </p:sp>
      <p:sp>
        <p:nvSpPr>
          <p:cNvPr id="2" name="Tytuł 1"/>
          <p:cNvSpPr>
            <a:spLocks noGrp="1"/>
          </p:cNvSpPr>
          <p:nvPr>
            <p:ph type="title"/>
          </p:nvPr>
        </p:nvSpPr>
        <p:spPr/>
        <p:txBody>
          <a:bodyPr/>
          <a:lstStyle/>
          <a:p>
            <a:r>
              <a:rPr kumimoji="0" lang="pl-PL"/>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E8936B1F-4FE4-448D-AC42-F67F74CBE863}"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1B11B73D-5958-4646-BA39-478070A3CCB5}" type="datetimeFigureOut">
              <a:rPr lang="pl-PL" smtClean="0"/>
              <a:pPr/>
              <a:t>24.05.2021</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1B11B73D-5958-4646-BA39-478070A3CCB5}" type="datetimeFigureOut">
              <a:rPr lang="pl-PL" smtClean="0"/>
              <a:pPr/>
              <a:t>24.05.2021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8936B1F-4FE4-448D-AC42-F67F74CBE863}" type="slidenum">
              <a:rPr lang="pl-PL" smtClean="0"/>
              <a:pPr/>
              <a:t>‹#›</a:t>
            </a:fld>
            <a:endParaRPr lang="pl-PL"/>
          </a:p>
        </p:txBody>
      </p:sp>
      <p:sp>
        <p:nvSpPr>
          <p:cNvPr id="2" name="Tytuł 1"/>
          <p:cNvSpPr>
            <a:spLocks noGrp="1"/>
          </p:cNvSpPr>
          <p:nvPr>
            <p:ph type="title"/>
          </p:nvPr>
        </p:nvSpPr>
        <p:spPr/>
        <p:txBody>
          <a:bodyPr/>
          <a:lstStyle/>
          <a:p>
            <a:r>
              <a:rPr kumimoji="0" lang="pl-PL"/>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B11B73D-5958-4646-BA39-478070A3CCB5}" type="datetimeFigureOut">
              <a:rPr lang="pl-PL" smtClean="0"/>
              <a:pPr/>
              <a:t>24.05.2021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8936B1F-4FE4-448D-AC42-F67F74CBE863}"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a:t>Kliknij, aby edytować styl</a:t>
            </a:r>
            <a:endParaRPr kumimoji="0" lang="en-US"/>
          </a:p>
        </p:txBody>
      </p:sp>
      <p:sp>
        <p:nvSpPr>
          <p:cNvPr id="8" name="Symbol zastępczy daty 7"/>
          <p:cNvSpPr>
            <a:spLocks noGrp="1"/>
          </p:cNvSpPr>
          <p:nvPr>
            <p:ph type="dt" sz="half" idx="14"/>
          </p:nvPr>
        </p:nvSpPr>
        <p:spPr/>
        <p:txBody>
          <a:bodyPr/>
          <a:lstStyle/>
          <a:p>
            <a:fld id="{1B11B73D-5958-4646-BA39-478070A3CCB5}" type="datetimeFigureOut">
              <a:rPr lang="pl-PL" smtClean="0"/>
              <a:pPr/>
              <a:t>24.05.2021</a:t>
            </a:fld>
            <a:endParaRPr lang="pl-PL"/>
          </a:p>
        </p:txBody>
      </p:sp>
      <p:sp>
        <p:nvSpPr>
          <p:cNvPr id="9" name="Symbol zastępczy numeru slajdu 8"/>
          <p:cNvSpPr>
            <a:spLocks noGrp="1"/>
          </p:cNvSpPr>
          <p:nvPr>
            <p:ph type="sldNum" sz="quarter" idx="15"/>
          </p:nvPr>
        </p:nvSpPr>
        <p:spPr/>
        <p:txBody>
          <a:bodyPr/>
          <a:lstStyle/>
          <a:p>
            <a:fld id="{E8936B1F-4FE4-448D-AC42-F67F74CBE863}"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8" name="Symbol zastępczy daty 7"/>
          <p:cNvSpPr>
            <a:spLocks noGrp="1"/>
          </p:cNvSpPr>
          <p:nvPr>
            <p:ph type="dt" sz="half" idx="10"/>
          </p:nvPr>
        </p:nvSpPr>
        <p:spPr/>
        <p:txBody>
          <a:bodyPr/>
          <a:lstStyle/>
          <a:p>
            <a:fld id="{1B11B73D-5958-4646-BA39-478070A3CCB5}" type="datetimeFigureOut">
              <a:rPr lang="pl-PL" smtClean="0"/>
              <a:pPr/>
              <a:t>24.05.2021</a:t>
            </a:fld>
            <a:endParaRPr lang="pl-PL"/>
          </a:p>
        </p:txBody>
      </p:sp>
      <p:sp>
        <p:nvSpPr>
          <p:cNvPr id="9" name="Symbol zastępczy numeru slajdu 8"/>
          <p:cNvSpPr>
            <a:spLocks noGrp="1"/>
          </p:cNvSpPr>
          <p:nvPr>
            <p:ph type="sldNum" sz="quarter" idx="11"/>
          </p:nvPr>
        </p:nvSpPr>
        <p:spPr/>
        <p:txBody>
          <a:bodyPr/>
          <a:lstStyle/>
          <a:p>
            <a:fld id="{E8936B1F-4FE4-448D-AC42-F67F74CBE863}"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B11B73D-5958-4646-BA39-478070A3CCB5}" type="datetimeFigureOut">
              <a:rPr lang="pl-PL" smtClean="0"/>
              <a:pPr/>
              <a:t>24.05.2021</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8936B1F-4FE4-448D-AC42-F67F74CBE863}"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muzeum-lezajsk.pl/news/77-rocznica-pacyfikacji-lezajska/"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dziennik-zlozony.pl/" TargetMode="External"/><Relationship Id="rId4" Type="http://schemas.openxmlformats.org/officeDocument/2006/relationships/hyperlink" Target="http://www.miastolezajsk.p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71600" y="3886200"/>
            <a:ext cx="6400800" cy="2186006"/>
          </a:xfrm>
        </p:spPr>
        <p:txBody>
          <a:bodyPr>
            <a:normAutofit/>
          </a:bodyPr>
          <a:lstStyle/>
          <a:p>
            <a:r>
              <a:rPr lang="pl-PL" b="1" dirty="0">
                <a:solidFill>
                  <a:schemeClr val="tx1"/>
                </a:solidFill>
                <a:latin typeface="Berlin Sans FB Demi" pitchFamily="34" charset="0"/>
              </a:rPr>
              <a:t>Autor – Mikołaj </a:t>
            </a:r>
            <a:r>
              <a:rPr lang="pl-PL" b="1" dirty="0" err="1">
                <a:solidFill>
                  <a:schemeClr val="tx1"/>
                </a:solidFill>
                <a:latin typeface="Berlin Sans FB Demi" pitchFamily="34" charset="0"/>
              </a:rPr>
              <a:t>Cholewiak</a:t>
            </a:r>
            <a:r>
              <a:rPr lang="pl-PL" b="1" dirty="0">
                <a:solidFill>
                  <a:schemeClr val="tx1"/>
                </a:solidFill>
                <a:latin typeface="Berlin Sans FB Demi" pitchFamily="34" charset="0"/>
              </a:rPr>
              <a:t> kl. 6 A </a:t>
            </a:r>
          </a:p>
          <a:p>
            <a:r>
              <a:rPr lang="pl-PL" b="1" dirty="0">
                <a:solidFill>
                  <a:schemeClr val="tx1"/>
                </a:solidFill>
                <a:latin typeface="Berlin Sans FB Demi" pitchFamily="34" charset="0"/>
              </a:rPr>
              <a:t>Zespół Szkolno – Przedszkolny  nr 1</a:t>
            </a:r>
            <a:br>
              <a:rPr lang="pl-PL" b="1" dirty="0">
                <a:solidFill>
                  <a:schemeClr val="tx1"/>
                </a:solidFill>
                <a:latin typeface="Berlin Sans FB Demi" pitchFamily="34" charset="0"/>
              </a:rPr>
            </a:br>
            <a:r>
              <a:rPr lang="pl-PL" b="1" dirty="0">
                <a:solidFill>
                  <a:schemeClr val="tx1"/>
                </a:solidFill>
                <a:latin typeface="Berlin Sans FB Demi" pitchFamily="34" charset="0"/>
              </a:rPr>
              <a:t>im.  Mikołaja Kopernika w Leżajsku</a:t>
            </a:r>
          </a:p>
        </p:txBody>
      </p:sp>
      <p:sp>
        <p:nvSpPr>
          <p:cNvPr id="2" name="Tytuł 1"/>
          <p:cNvSpPr>
            <a:spLocks noGrp="1"/>
          </p:cNvSpPr>
          <p:nvPr>
            <p:ph type="ctrTitle"/>
          </p:nvPr>
        </p:nvSpPr>
        <p:spPr>
          <a:xfrm>
            <a:off x="642910" y="2071678"/>
            <a:ext cx="7772400" cy="1470025"/>
          </a:xfrm>
          <a:effectLst>
            <a:glow rad="101600">
              <a:schemeClr val="tx1">
                <a:alpha val="60000"/>
              </a:schemeClr>
            </a:glow>
            <a:outerShdw blurRad="50800" dist="38100" dir="13500000" algn="br" rotWithShape="0">
              <a:prstClr val="black">
                <a:alpha val="40000"/>
              </a:prstClr>
            </a:outerShdw>
          </a:effectLst>
        </p:spPr>
        <p:txBody>
          <a:bodyPr>
            <a:normAutofit fontScale="90000"/>
          </a:bodyPr>
          <a:lstStyle/>
          <a:p>
            <a:r>
              <a:rPr lang="pl-PL" b="1" u="sng" dirty="0"/>
              <a:t>PACYFIKACJA MIASTA LEŻAJSKA</a:t>
            </a:r>
            <a:br>
              <a:rPr lang="pl-PL" b="1" u="sng" dirty="0"/>
            </a:br>
            <a:r>
              <a:rPr lang="pl-PL" b="1" u="sng" dirty="0"/>
              <a:t>28 maja 1943 roku</a:t>
            </a:r>
            <a:br>
              <a:rPr lang="pl-PL" dirty="0"/>
            </a:br>
            <a:endParaRPr lang="pl-PL" dirty="0"/>
          </a:p>
        </p:txBody>
      </p:sp>
      <p:sp>
        <p:nvSpPr>
          <p:cNvPr id="4" name="Przycisk akcji: Do przodu lub Następny 3">
            <a:hlinkClick r:id="" action="ppaction://hlinkshowjump?jump=nextslide" highlightClick="1"/>
          </p:cNvPr>
          <p:cNvSpPr/>
          <p:nvPr/>
        </p:nvSpPr>
        <p:spPr>
          <a:xfrm>
            <a:off x="7643834" y="5357826"/>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79873" name="Rectangle 1"/>
          <p:cNvSpPr>
            <a:spLocks noChangeArrowheads="1"/>
          </p:cNvSpPr>
          <p:nvPr/>
        </p:nvSpPr>
        <p:spPr bwMode="auto">
          <a:xfrm>
            <a:off x="571472" y="714356"/>
            <a:ext cx="785817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Najtragiczniejszym dla ludności polskiej był piątek, </a:t>
            </a: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28 maja 1943 roku</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7" name="Obraz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38" y="2000240"/>
            <a:ext cx="7000924" cy="3857652"/>
          </a:xfrm>
          <a:prstGeom prst="rect">
            <a:avLst/>
          </a:prstGeom>
          <a:noFill/>
          <a:ln>
            <a:noFill/>
          </a:ln>
        </p:spPr>
      </p:pic>
      <p:sp>
        <p:nvSpPr>
          <p:cNvPr id="6" name="Przycisk akcji: Do przodu lub Następny 5">
            <a:hlinkClick r:id="" action="ppaction://hlinkshowjump?jump=nextslide" highlightClick="1"/>
          </p:cNvPr>
          <p:cNvSpPr/>
          <p:nvPr/>
        </p:nvSpPr>
        <p:spPr>
          <a:xfrm>
            <a:off x="8101584"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1571604"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428596"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83969" name="Rectangle 1"/>
          <p:cNvSpPr>
            <a:spLocks noChangeArrowheads="1"/>
          </p:cNvSpPr>
          <p:nvPr/>
        </p:nvSpPr>
        <p:spPr bwMode="auto">
          <a:xfrm>
            <a:off x="785786" y="357166"/>
            <a:ext cx="764386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3A3A3A"/>
                </a:solidFill>
                <a:effectLst/>
                <a:latin typeface="Book Antiqua" pitchFamily="18" charset="0"/>
                <a:ea typeface="Calibri" pitchFamily="34" charset="0"/>
                <a:cs typeface="Arial" pitchFamily="34" charset="0"/>
              </a:rPr>
              <a:t>Pacyfikacja miasta została bardzo dobrze przygotowana i przeprowadzona w celu rozbicia lokalnych struktur Armii Krajowej i Narodowej Organizacji Wojskowej. Była odwetem hitlerowców za likwidację groźnego konfidenta Kazimierza Trybki 21 maja 1943 r.</a:t>
            </a:r>
            <a:r>
              <a:rPr kumimoji="0" lang="pl-PL" sz="2400" b="0" i="0" u="none" strike="noStrike" cap="none" normalizeH="0" baseline="0" dirty="0">
                <a:ln>
                  <a:noFill/>
                </a:ln>
                <a:solidFill>
                  <a:srgbClr val="444444"/>
                </a:solidFill>
                <a:effectLst/>
                <a:latin typeface="Book Antiqua" pitchFamily="18" charset="0"/>
                <a:ea typeface="Calibri" pitchFamily="34" charset="0"/>
                <a:cs typeface="Times New Roman" pitchFamily="18" charset="0"/>
              </a:rPr>
              <a:t> w lesie k/Stojadła. Mimo wielokrotnych ostrzeżeń, zdrajca ten nie   zaprzestał  kolaboranckiej   działalności. Przed wykonaniem wyroku przyznał się z kim współpracował i co robił, licząc na darowanie życia. Podstawowym zadaniem tego agenta było sporządzanie list członków organizacji niepodległościowych, ich sympatyków i podejrzanych o współpracę z ruchem oporu. </a:t>
            </a:r>
            <a:r>
              <a:rPr kumimoji="0" lang="pl-PL" sz="2400" b="0" i="0" u="none" strike="noStrike" cap="none" normalizeH="0" baseline="0" dirty="0">
                <a:ln>
                  <a:noFill/>
                </a:ln>
                <a:solidFill>
                  <a:srgbClr val="3A3A3A"/>
                </a:solidFill>
                <a:effectLst/>
                <a:latin typeface="Book Antiqua" pitchFamily="18" charset="0"/>
                <a:ea typeface="Calibri" pitchFamily="34" charset="0"/>
                <a:cs typeface="Arial" pitchFamily="34" charset="0"/>
              </a:rPr>
              <a:t>Leżajska </a:t>
            </a:r>
            <a:r>
              <a:rPr kumimoji="0" lang="pl-PL" sz="2400" b="0" i="0" u="none" strike="noStrike" cap="none" normalizeH="0" baseline="0" dirty="0">
                <a:ln>
                  <a:noFill/>
                </a:ln>
                <a:solidFill>
                  <a:srgbClr val="444444"/>
                </a:solidFill>
                <a:effectLst/>
                <a:latin typeface="Book Antiqua" pitchFamily="18" charset="0"/>
                <a:ea typeface="Calibri" pitchFamily="34" charset="0"/>
                <a:cs typeface="Times New Roman" pitchFamily="18" charset="0"/>
              </a:rPr>
              <a:t>konspiracja, po złudnym zwycięstwie jakim była likwidacja kolaboranta zapłaciła najwyższą cenę. </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5" name="Przycisk akcji: Do przodu lub Następny 4">
            <a:hlinkClick r:id="" action="ppaction://hlinkshowjump?jump=nextslide" highlightClick="1"/>
          </p:cNvPr>
          <p:cNvSpPr/>
          <p:nvPr/>
        </p:nvSpPr>
        <p:spPr>
          <a:xfrm>
            <a:off x="8101584" y="600076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zycisk akcji: Wstecz lub Poprzedni 5">
            <a:hlinkClick r:id="" action="ppaction://hlinkshowjump?jump=previousslide" highlightClick="1"/>
          </p:cNvPr>
          <p:cNvSpPr/>
          <p:nvPr/>
        </p:nvSpPr>
        <p:spPr>
          <a:xfrm>
            <a:off x="7072330" y="6000768"/>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Strona główna 6">
            <a:hlinkClick r:id="" action="ppaction://hlinkshowjump?jump=firstslide" highlightClick="1"/>
          </p:cNvPr>
          <p:cNvSpPr/>
          <p:nvPr/>
        </p:nvSpPr>
        <p:spPr>
          <a:xfrm>
            <a:off x="6072198" y="6000768"/>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ll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86017" name="Rectangle 1"/>
          <p:cNvSpPr>
            <a:spLocks noChangeArrowheads="1"/>
          </p:cNvSpPr>
          <p:nvPr/>
        </p:nvSpPr>
        <p:spPr bwMode="auto">
          <a:xfrm>
            <a:off x="714348" y="571480"/>
            <a:ext cx="7929618"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chemeClr val="bg1">
                    <a:lumMod val="75000"/>
                    <a:lumOff val="25000"/>
                  </a:schemeClr>
                </a:solidFill>
                <a:effectLst/>
                <a:latin typeface="Book Antiqua" pitchFamily="18" charset="0"/>
                <a:ea typeface="Times New Roman" pitchFamily="18" charset="0"/>
                <a:cs typeface="Arial" pitchFamily="34" charset="0"/>
              </a:rPr>
              <a:t>Świtem 28 maja 1943 roku oddziały niemieckiej policji, żandarmerii i wojska, szczelnym pierścieniem otoczyły miasto w </a:t>
            </a:r>
            <a:r>
              <a:rPr kumimoji="0" lang="pl-PL" sz="2400" b="0" i="0" u="none" strike="noStrike" cap="none" normalizeH="0" baseline="0" dirty="0">
                <a:ln>
                  <a:noFill/>
                </a:ln>
                <a:solidFill>
                  <a:srgbClr val="3A3A3A"/>
                </a:solidFill>
                <a:effectLst/>
                <a:latin typeface="Book Antiqua" pitchFamily="18" charset="0"/>
                <a:ea typeface="Times New Roman" pitchFamily="18" charset="0"/>
                <a:cs typeface="Arial" pitchFamily="34" charset="0"/>
              </a:rPr>
              <a:t>sile ok. 3000 żołnierzy Wehrmachtu, żandarmerii i gestapo.</a:t>
            </a:r>
            <a:r>
              <a:rPr kumimoji="0" lang="pl-PL" sz="2400" b="0" i="0" u="none" strike="noStrike" cap="none" normalizeH="0" baseline="0" dirty="0">
                <a:ln>
                  <a:noFill/>
                </a:ln>
                <a:solidFill>
                  <a:srgbClr val="555555"/>
                </a:solidFill>
                <a:effectLst/>
                <a:latin typeface="Book Antiqua" pitchFamily="18" charset="0"/>
                <a:ea typeface="Times New Roman" pitchFamily="18" charset="0"/>
                <a:cs typeface="Arial" pitchFamily="34" charset="0"/>
              </a:rPr>
              <a:t> </a:t>
            </a:r>
            <a:endParaRPr kumimoji="0" lang="pl-PL"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Obraz 5"/>
          <p:cNvPicPr/>
          <p:nvPr/>
        </p:nvPicPr>
        <p:blipFill>
          <a:blip r:embed="rId3">
            <a:extLst>
              <a:ext uri="{28A0092B-C50C-407E-A947-70E740481C1C}">
                <a14:useLocalDpi xmlns:a14="http://schemas.microsoft.com/office/drawing/2010/main" val="0"/>
              </a:ext>
            </a:extLst>
          </a:blip>
          <a:srcRect/>
          <a:stretch>
            <a:fillRect/>
          </a:stretch>
        </p:blipFill>
        <p:spPr bwMode="auto">
          <a:xfrm>
            <a:off x="1571604" y="2214554"/>
            <a:ext cx="6000792" cy="4000528"/>
          </a:xfrm>
          <a:prstGeom prst="rect">
            <a:avLst/>
          </a:prstGeom>
          <a:noFill/>
          <a:ln>
            <a:noFill/>
          </a:ln>
        </p:spPr>
      </p:pic>
      <p:sp>
        <p:nvSpPr>
          <p:cNvPr id="7" name="Przycisk akcji: Do przodu lub Następny 6">
            <a:hlinkClick r:id="" action="ppaction://hlinkshowjump?jump=nextslide" highlightClick="1"/>
          </p:cNvPr>
          <p:cNvSpPr/>
          <p:nvPr/>
        </p:nvSpPr>
        <p:spPr>
          <a:xfrm>
            <a:off x="7715272" y="5143512"/>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Wstecz lub Poprzedni 8">
            <a:hlinkClick r:id="" action="ppaction://hlinkshowjump?jump=previousslide" highlightClick="1"/>
          </p:cNvPr>
          <p:cNvSpPr/>
          <p:nvPr/>
        </p:nvSpPr>
        <p:spPr>
          <a:xfrm>
            <a:off x="357158" y="5143512"/>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Strona główna 9">
            <a:hlinkClick r:id="" action="ppaction://hlinkshowjump?jump=firstslide" highlightClick="1"/>
          </p:cNvPr>
          <p:cNvSpPr/>
          <p:nvPr/>
        </p:nvSpPr>
        <p:spPr>
          <a:xfrm>
            <a:off x="357158" y="392906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88065" name="Rectangle 1"/>
          <p:cNvSpPr>
            <a:spLocks noChangeArrowheads="1"/>
          </p:cNvSpPr>
          <p:nvPr/>
        </p:nvSpPr>
        <p:spPr bwMode="auto">
          <a:xfrm>
            <a:off x="785786" y="428604"/>
            <a:ext cx="757242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Gęstą tyralierą podeszli w najbliższe sąsiedztwa domów zajmując punkty obserwacyjne na drzewach, płotach itp. Jeszcze nocą specjalny pociąg przywiózł oddział SS, który po rozładowaniu, rozszedł się po mieście na wcześniej wyznaczone rejony działania. </a:t>
            </a:r>
            <a:r>
              <a:rPr kumimoji="0" lang="pl-PL" sz="2400" b="0" i="0" u="none" strike="noStrike" cap="none" normalizeH="0" baseline="0" dirty="0">
                <a:ln>
                  <a:noFill/>
                </a:ln>
                <a:solidFill>
                  <a:schemeClr val="bg1">
                    <a:lumMod val="75000"/>
                    <a:lumOff val="25000"/>
                  </a:schemeClr>
                </a:solidFill>
                <a:effectLst/>
                <a:latin typeface="Book Antiqua" pitchFamily="18" charset="0"/>
                <a:ea typeface="Times New Roman" pitchFamily="18" charset="0"/>
                <a:cs typeface="Arial" pitchFamily="34" charset="0"/>
              </a:rPr>
              <a:t>Jednocześnie gestapo przystąpiło do przeszukiwania domów, aresztując podejrzanych o działalność konspiracyjną.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Obraz 6"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3000364" y="3143248"/>
            <a:ext cx="4857784" cy="3286148"/>
          </a:xfrm>
          <a:prstGeom prst="rect">
            <a:avLst/>
          </a:prstGeom>
          <a:noFill/>
          <a:ln>
            <a:noFill/>
          </a:ln>
        </p:spPr>
      </p:pic>
      <p:sp>
        <p:nvSpPr>
          <p:cNvPr id="6" name="Przycisk akcji: Do przodu lub Następny 5">
            <a:hlinkClick r:id="" action="ppaction://hlinkshowjump?jump=nextslide" highlightClick="1"/>
          </p:cNvPr>
          <p:cNvSpPr/>
          <p:nvPr/>
        </p:nvSpPr>
        <p:spPr>
          <a:xfrm>
            <a:off x="1714480" y="528638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571472" y="5286388"/>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571472" y="41433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0113" name="Rectangle 1"/>
          <p:cNvSpPr>
            <a:spLocks noChangeArrowheads="1"/>
          </p:cNvSpPr>
          <p:nvPr/>
        </p:nvSpPr>
        <p:spPr bwMode="auto">
          <a:xfrm>
            <a:off x="1000100" y="500042"/>
            <a:ext cx="671517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Do wystraszonych, najczęściej uciekających strzelano, ukrytych zaś wyciągano i dołączano do konwojów, które zmierzały do sądu, siedziby komendy akcji. </a:t>
            </a:r>
            <a:r>
              <a:rPr kumimoji="0" lang="pl-PL" sz="2400" b="0" i="0" u="none" strike="noStrike" cap="none" normalizeH="0" baseline="0" dirty="0">
                <a:ln>
                  <a:noFill/>
                </a:ln>
                <a:solidFill>
                  <a:schemeClr val="bg1">
                    <a:lumMod val="75000"/>
                    <a:lumOff val="25000"/>
                  </a:schemeClr>
                </a:solidFill>
                <a:effectLst/>
                <a:latin typeface="Book Antiqua" pitchFamily="18" charset="0"/>
                <a:ea typeface="Times New Roman" pitchFamily="18" charset="0"/>
                <a:cs typeface="Arial" pitchFamily="34" charset="0"/>
              </a:rPr>
              <a:t>Około 300 mieszkańców doprowadzono przed budynek miejscowego sądu.  </a:t>
            </a:r>
            <a:endParaRPr kumimoji="0" lang="pl-PL" sz="2400" b="0" i="0" u="none" strike="noStrike" cap="none" normalizeH="0" baseline="0" dirty="0">
              <a:ln>
                <a:noFill/>
              </a:ln>
              <a:solidFill>
                <a:schemeClr val="bg1">
                  <a:lumMod val="75000"/>
                  <a:lumOff val="25000"/>
                </a:schemeClr>
              </a:solidFill>
              <a:effectLst/>
              <a:latin typeface="Book Antiqua" pitchFamily="18" charset="0"/>
              <a:cs typeface="Arial" pitchFamily="34" charset="0"/>
            </a:endParaRPr>
          </a:p>
        </p:txBody>
      </p:sp>
      <p:pic>
        <p:nvPicPr>
          <p:cNvPr id="8" name="Obraz 7"/>
          <p:cNvPicPr/>
          <p:nvPr/>
        </p:nvPicPr>
        <p:blipFill>
          <a:blip r:embed="rId3">
            <a:extLst>
              <a:ext uri="{28A0092B-C50C-407E-A947-70E740481C1C}">
                <a14:useLocalDpi xmlns:a14="http://schemas.microsoft.com/office/drawing/2010/main" val="0"/>
              </a:ext>
            </a:extLst>
          </a:blip>
          <a:srcRect/>
          <a:stretch>
            <a:fillRect/>
          </a:stretch>
        </p:blipFill>
        <p:spPr bwMode="auto">
          <a:xfrm>
            <a:off x="2857488" y="2786058"/>
            <a:ext cx="5500726" cy="3643338"/>
          </a:xfrm>
          <a:prstGeom prst="rect">
            <a:avLst/>
          </a:prstGeom>
          <a:noFill/>
          <a:ln>
            <a:noFill/>
          </a:ln>
        </p:spPr>
      </p:pic>
      <p:sp>
        <p:nvSpPr>
          <p:cNvPr id="6" name="Przycisk akcji: Do przodu lub Następny 5">
            <a:hlinkClick r:id="" action="ppaction://hlinkshowjump?jump=nextslide" highlightClick="1"/>
          </p:cNvPr>
          <p:cNvSpPr/>
          <p:nvPr/>
        </p:nvSpPr>
        <p:spPr>
          <a:xfrm>
            <a:off x="1714480" y="528638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571472" y="5286388"/>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571472" y="41433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2161" name="Rectangle 1"/>
          <p:cNvSpPr>
            <a:spLocks noChangeArrowheads="1"/>
          </p:cNvSpPr>
          <p:nvPr/>
        </p:nvSpPr>
        <p:spPr bwMode="auto">
          <a:xfrm>
            <a:off x="642910" y="500042"/>
            <a:ext cx="77153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Tu, maltretowania nie było końca. Wszyscy zatrzymani od kilku do kilkunastu godzin oczekiwali na przesłuchanie przez komisję stwarzającą pozory sądu. Aresztowanych bito, zmuszając do klękania, leżenia, podnoszenia rąk itp.</a:t>
            </a:r>
            <a:endParaRPr kumimoji="0" lang="pl-PL"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7" name="Obraz 6" descr="Znalezione obrazy dla zapytania: pacyfikacja leżajska"/>
          <p:cNvPicPr/>
          <p:nvPr/>
        </p:nvPicPr>
        <p:blipFill>
          <a:blip r:embed="rId3">
            <a:extLst>
              <a:ext uri="{28A0092B-C50C-407E-A947-70E740481C1C}">
                <a14:useLocalDpi xmlns:a14="http://schemas.microsoft.com/office/drawing/2010/main" val="0"/>
              </a:ext>
            </a:extLst>
          </a:blip>
          <a:srcRect/>
          <a:stretch>
            <a:fillRect/>
          </a:stretch>
        </p:blipFill>
        <p:spPr bwMode="auto">
          <a:xfrm>
            <a:off x="2000232" y="2571744"/>
            <a:ext cx="5760720" cy="3833495"/>
          </a:xfrm>
          <a:prstGeom prst="rect">
            <a:avLst/>
          </a:prstGeom>
          <a:noFill/>
          <a:ln>
            <a:noFill/>
          </a:ln>
        </p:spPr>
      </p:pic>
      <p:sp>
        <p:nvSpPr>
          <p:cNvPr id="6" name="Przycisk akcji: Do przodu lub Następny 5">
            <a:hlinkClick r:id="" action="ppaction://hlinkshowjump?jump=nextslide" highlightClick="1"/>
          </p:cNvPr>
          <p:cNvSpPr/>
          <p:nvPr/>
        </p:nvSpPr>
        <p:spPr>
          <a:xfrm>
            <a:off x="642910" y="528638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642910" y="414338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642910" y="3000372"/>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 name="Prostokąt 7"/>
          <p:cNvSpPr/>
          <p:nvPr/>
        </p:nvSpPr>
        <p:spPr>
          <a:xfrm>
            <a:off x="1142976" y="285728"/>
            <a:ext cx="6929486" cy="3046988"/>
          </a:xfrm>
          <a:prstGeom prst="rect">
            <a:avLst/>
          </a:prstGeom>
        </p:spPr>
        <p:txBody>
          <a:bodyPr wrap="square">
            <a:spAutoFit/>
          </a:bodyPr>
          <a:lstStyle/>
          <a:p>
            <a:pPr lvl="0" fontAlgn="base">
              <a:spcBef>
                <a:spcPct val="0"/>
              </a:spcBef>
              <a:spcAft>
                <a:spcPct val="0"/>
              </a:spcAf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Decyzje o ich losie zapadały za zasłoną wykonaną z szarego koca, która ukrywała sprawcę tragedii mieszkańców Leżajska. Był nim </a:t>
            </a:r>
            <a:r>
              <a:rPr kumimoji="0" lang="pl-PL" sz="2400" b="1"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Walerian Mieczysław Mirek</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 zdrajca kolegów, znajomych, współobywateli, narodu, własnego ojca, który też zginął z rąk tych, którym służył syn. Tajemnica znaków podawanych przez osobnika za zasłoną została rozpoznana:</a:t>
            </a:r>
            <a:endParaRPr kumimoji="0" lang="pl-PL" sz="2400" b="0" i="0" u="none" strike="noStrike" cap="none" normalizeH="0" baseline="0" dirty="0">
              <a:ln>
                <a:noFill/>
              </a:ln>
              <a:solidFill>
                <a:srgbClr val="444444"/>
              </a:solidFill>
              <a:effectLst/>
              <a:latin typeface="Book Antiqua" pitchFamily="18" charset="0"/>
              <a:ea typeface="Calibri" pitchFamily="34" charset="0"/>
              <a:cs typeface="Times New Roman" pitchFamily="18" charset="0"/>
            </a:endParaRPr>
          </a:p>
        </p:txBody>
      </p:sp>
      <p:sp>
        <p:nvSpPr>
          <p:cNvPr id="94210" name="Rectangle 2"/>
          <p:cNvSpPr>
            <a:spLocks noGrp="1" noChangeArrowheads="1"/>
          </p:cNvSpPr>
          <p:nvPr>
            <p:ph type="ctrTitle"/>
          </p:nvPr>
        </p:nvSpPr>
        <p:spPr bwMode="auto">
          <a:xfrm>
            <a:off x="857224" y="3786190"/>
            <a:ext cx="5101076" cy="22159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Jeden palec – wolność, </a:t>
            </a:r>
            <a:endParaRPr kumimoji="0" lang="pl-PL"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b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dwa palce – obóz,</a:t>
            </a:r>
            <a:endParaRPr kumimoji="0" lang="pl-PL"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 trzy palce -śmierć, </a:t>
            </a:r>
            <a:endParaRPr kumimoji="0" lang="pl-PL"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cztery palce – do dyspozycji Gestapo…</a:t>
            </a:r>
            <a:endParaRPr kumimoji="0" lang="pl-PL"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6" name="Przycisk akcji: Do przodu lub Następny 5">
            <a:hlinkClick r:id="" action="ppaction://hlinkshowjump?jump=nextslide" highlightClick="1"/>
          </p:cNvPr>
          <p:cNvSpPr/>
          <p:nvPr/>
        </p:nvSpPr>
        <p:spPr>
          <a:xfrm>
            <a:off x="7715272" y="528638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6572264" y="5286388"/>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7143768" y="400050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Obraz 5"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785786" y="642918"/>
            <a:ext cx="7572428" cy="5429288"/>
          </a:xfrm>
          <a:prstGeom prst="rect">
            <a:avLst/>
          </a:prstGeom>
          <a:noFill/>
          <a:ln>
            <a:noFill/>
          </a:ln>
        </p:spPr>
      </p:pic>
      <p:sp>
        <p:nvSpPr>
          <p:cNvPr id="5" name="Przycisk akcji: Do przodu lub Następny 4">
            <a:hlinkClick r:id="" action="ppaction://hlinkshowjump?jump=nextslide" highlightClick="1"/>
          </p:cNvPr>
          <p:cNvSpPr/>
          <p:nvPr/>
        </p:nvSpPr>
        <p:spPr>
          <a:xfrm>
            <a:off x="7215206"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2071670"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857224"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heel spokes="2"/>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7" name="Prostokąt 6"/>
          <p:cNvSpPr/>
          <p:nvPr/>
        </p:nvSpPr>
        <p:spPr>
          <a:xfrm>
            <a:off x="1214414" y="571480"/>
            <a:ext cx="7000924" cy="5643602"/>
          </a:xfrm>
          <a:prstGeom prst="rect">
            <a:avLst/>
          </a:prstGeom>
        </p:spPr>
        <p:txBody>
          <a:bodyPr wrap="square">
            <a:spAutoFit/>
          </a:bodyPr>
          <a:lstStyle/>
          <a:p>
            <a:pPr lvl="0" algn="just" fontAlgn="base">
              <a:spcBef>
                <a:spcPct val="0"/>
              </a:spcBef>
              <a:spcAft>
                <a:spcPct val="0"/>
              </a:spcAf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Dramat mieszkańców miasta rozgrywał się nie tylko w gmachu sądu, ale także na ulicach, między zabudowaniami, w ogrodach, na łąkach, jednym słowem wszędzie. Oddziały pacyfikacyjne szukały swoich ofiar. Kilkanaście wieloosobowych grup, w których zawsze byli pracownicy Gestapo, systematycznie kontrolowało wszystkie domostwa i zabudowania. Ścigani chowali się gdzie tylko mogli. Podmokłe łąki przecięte kilkoma odwadniającymi rowami, porośnięte bujną trawą i krzakami, wierzby i olchy, stanowiły doskonałą kryjówkę. Ale przy większej liczbie oprawców przeszukujących teren, szansę ukrycia malały do zera. </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5" name="Przycisk akcji: Do przodu lub Następny 4">
            <a:hlinkClick r:id="" action="ppaction://hlinkshowjump?jump=nextslide" highlightClick="1"/>
          </p:cNvPr>
          <p:cNvSpPr/>
          <p:nvPr/>
        </p:nvSpPr>
        <p:spPr>
          <a:xfrm>
            <a:off x="8101584" y="564357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zycisk akcji: Wstecz lub Poprzedni 5">
            <a:hlinkClick r:id="" action="ppaction://hlinkshowjump?jump=previousslide" highlightClick="1"/>
          </p:cNvPr>
          <p:cNvSpPr/>
          <p:nvPr/>
        </p:nvSpPr>
        <p:spPr>
          <a:xfrm>
            <a:off x="214282" y="521495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214282" y="4071942"/>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Obraz 4"/>
          <p:cNvPicPr/>
          <p:nvPr/>
        </p:nvPicPr>
        <p:blipFill>
          <a:blip r:embed="rId3">
            <a:extLst>
              <a:ext uri="{28A0092B-C50C-407E-A947-70E740481C1C}">
                <a14:useLocalDpi xmlns:a14="http://schemas.microsoft.com/office/drawing/2010/main" val="0"/>
              </a:ext>
            </a:extLst>
          </a:blip>
          <a:srcRect/>
          <a:stretch>
            <a:fillRect/>
          </a:stretch>
        </p:blipFill>
        <p:spPr bwMode="auto">
          <a:xfrm>
            <a:off x="857224" y="857232"/>
            <a:ext cx="7643866" cy="5143536"/>
          </a:xfrm>
          <a:prstGeom prst="rect">
            <a:avLst/>
          </a:prstGeom>
          <a:noFill/>
          <a:ln>
            <a:noFill/>
          </a:ln>
        </p:spPr>
      </p:pic>
      <p:sp>
        <p:nvSpPr>
          <p:cNvPr id="6" name="Przycisk akcji: Do przodu lub Następny 5">
            <a:hlinkClick r:id="" action="ppaction://hlinkshowjump?jump=nextslide" highlightClick="1"/>
          </p:cNvPr>
          <p:cNvSpPr/>
          <p:nvPr/>
        </p:nvSpPr>
        <p:spPr>
          <a:xfrm>
            <a:off x="7358082"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2143108"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928662"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3493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Zapewne nikt z mieszkańców Leżajska nie przewidywał, że zbliżająca się wojna w 1939 r. będzie tak okrutna, że śmiertelnym wrogiem może być sąsiad, kolega z ławy szkolnej lub znajomy.</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Niemiecka okupacja rozpoczęła się w Leżajsku </a:t>
            </a: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w środę, </a:t>
            </a:r>
            <a:r>
              <a:rPr kumimoji="0" lang="pl-PL" sz="2400" b="1"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13 września 1939 r.</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 Od wczesnych godzin rannych, do miasta wjechały zmotoryzowane oddziały wojsk niemieckich.</a:t>
            </a: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pic>
        <p:nvPicPr>
          <p:cNvPr id="9" name="Obraz 8" descr="Znalezione obrazy dla zapytania: pacyfikacja leżajska"/>
          <p:cNvPicPr/>
          <p:nvPr/>
        </p:nvPicPr>
        <p:blipFill>
          <a:blip r:embed="rId3">
            <a:extLst>
              <a:ext uri="{28A0092B-C50C-407E-A947-70E740481C1C}">
                <a14:useLocalDpi xmlns:a14="http://schemas.microsoft.com/office/drawing/2010/main" val="0"/>
              </a:ext>
            </a:extLst>
          </a:blip>
          <a:srcRect/>
          <a:stretch>
            <a:fillRect/>
          </a:stretch>
        </p:blipFill>
        <p:spPr bwMode="auto">
          <a:xfrm>
            <a:off x="3214678" y="2928934"/>
            <a:ext cx="4143404" cy="3643338"/>
          </a:xfrm>
          <a:prstGeom prst="rect">
            <a:avLst/>
          </a:prstGeom>
          <a:noFill/>
          <a:ln>
            <a:noFill/>
          </a:ln>
        </p:spPr>
      </p:pic>
      <p:sp>
        <p:nvSpPr>
          <p:cNvPr id="5" name="Przycisk akcji: Do przodu lub Następny 4">
            <a:hlinkClick r:id="" action="ppaction://hlinkshowjump?jump=nextslide" highlightClick="1"/>
          </p:cNvPr>
          <p:cNvSpPr/>
          <p:nvPr/>
        </p:nvSpPr>
        <p:spPr>
          <a:xfrm>
            <a:off x="7643834" y="5357826"/>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zycisk akcji: Wstecz lub Poprzedni 5">
            <a:hlinkClick r:id="" action="ppaction://hlinkshowjump?jump=previousslide" highlightClick="1"/>
          </p:cNvPr>
          <p:cNvSpPr/>
          <p:nvPr/>
        </p:nvSpPr>
        <p:spPr>
          <a:xfrm>
            <a:off x="1500166" y="5357826"/>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Strona główna 6">
            <a:hlinkClick r:id="" action="ppaction://hlinkshowjump?jump=firstslide" highlightClick="1"/>
          </p:cNvPr>
          <p:cNvSpPr/>
          <p:nvPr/>
        </p:nvSpPr>
        <p:spPr>
          <a:xfrm>
            <a:off x="357158" y="535782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6" name="Prostokąt 5"/>
          <p:cNvSpPr/>
          <p:nvPr/>
        </p:nvSpPr>
        <p:spPr>
          <a:xfrm>
            <a:off x="642878" y="1643050"/>
            <a:ext cx="8501122" cy="3416320"/>
          </a:xfrm>
          <a:prstGeom prst="rect">
            <a:avLst/>
          </a:prstGeom>
        </p:spPr>
        <p:txBody>
          <a:bodyPr wrap="square">
            <a:spAutoFit/>
          </a:bodyPr>
          <a:lstStyle/>
          <a:p>
            <a:pPr lvl="0" fontAlgn="base">
              <a:spcBef>
                <a:spcPct val="0"/>
              </a:spcBef>
              <a:spcAft>
                <a:spcPct val="0"/>
              </a:spcAf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Dwaj inni znaleźli schronienie w gołębniku, kilka kroków od Niemców do którego dwukrotnie zaglądał żandarm. Zadziałało chyba przeznaczenie, że mają żyć dalej. I tak się stało bo obaj przeżyli wojnę. Za kryjówkę wystarczył też stojący w sieni domu szeroki komin czy dół kloaczny w którym schował się inny uciekinier.  Ostrzelany ogniem karabinu maszynowego i kilku pistoletów, przebiegł około 350 metrów, przeskoczył 2 parkany i znalazł skuteczne schronienie w wychodku na podwórku jednego z domów. </a:t>
            </a:r>
            <a:endParaRPr kumimoji="0" lang="pl-PL"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endParaRPr>
          </a:p>
        </p:txBody>
      </p:sp>
      <p:sp>
        <p:nvSpPr>
          <p:cNvPr id="5" name="Przycisk akcji: Do przodu lub Następny 4">
            <a:hlinkClick r:id="" action="ppaction://hlinkshowjump?jump=nextslide" highlightClick="1"/>
          </p:cNvPr>
          <p:cNvSpPr/>
          <p:nvPr/>
        </p:nvSpPr>
        <p:spPr>
          <a:xfrm>
            <a:off x="7358082" y="521495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2000232" y="521495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857224" y="521495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4" name="Obraz 3"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785786" y="714356"/>
            <a:ext cx="7715304" cy="5143536"/>
          </a:xfrm>
          <a:prstGeom prst="rect">
            <a:avLst/>
          </a:prstGeom>
          <a:noFill/>
          <a:ln>
            <a:noFill/>
          </a:ln>
        </p:spPr>
      </p:pic>
      <p:sp>
        <p:nvSpPr>
          <p:cNvPr id="5" name="Przycisk akcji: Do przodu lub Następny 4">
            <a:hlinkClick r:id="" action="ppaction://hlinkshowjump?jump=nextslide" highlightClick="1"/>
          </p:cNvPr>
          <p:cNvSpPr/>
          <p:nvPr/>
        </p:nvSpPr>
        <p:spPr>
          <a:xfrm>
            <a:off x="7358082"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zycisk akcji: Wstecz lub Poprzedni 5">
            <a:hlinkClick r:id="" action="ppaction://hlinkshowjump?jump=previousslide" highlightClick="1"/>
          </p:cNvPr>
          <p:cNvSpPr/>
          <p:nvPr/>
        </p:nvSpPr>
        <p:spPr>
          <a:xfrm>
            <a:off x="2071670"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Strona główna 6">
            <a:hlinkClick r:id="" action="ppaction://hlinkshowjump?jump=firstslide" highlightClick="1"/>
          </p:cNvPr>
          <p:cNvSpPr/>
          <p:nvPr/>
        </p:nvSpPr>
        <p:spPr>
          <a:xfrm>
            <a:off x="857224"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spli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785786" y="500042"/>
            <a:ext cx="74295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W godzinach popołudniowych zakończyła swą działalność komisja „sądząca” zatrzymanych. W całym mieście opłakiwano już pierwszych zabitych. Władza pacyfikacyjna czyniła przygotowania do ostatniego aktu tragedii…</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6" name="Obraz 5"/>
          <p:cNvPicPr/>
          <p:nvPr/>
        </p:nvPicPr>
        <p:blipFill>
          <a:blip r:embed="rId3">
            <a:extLst>
              <a:ext uri="{28A0092B-C50C-407E-A947-70E740481C1C}">
                <a14:useLocalDpi xmlns:a14="http://schemas.microsoft.com/office/drawing/2010/main" val="0"/>
              </a:ext>
            </a:extLst>
          </a:blip>
          <a:srcRect/>
          <a:stretch>
            <a:fillRect/>
          </a:stretch>
        </p:blipFill>
        <p:spPr bwMode="auto">
          <a:xfrm>
            <a:off x="1714480" y="2500306"/>
            <a:ext cx="5760720" cy="3834479"/>
          </a:xfrm>
          <a:prstGeom prst="rect">
            <a:avLst/>
          </a:prstGeom>
          <a:noFill/>
          <a:ln>
            <a:noFill/>
          </a:ln>
        </p:spPr>
      </p:pic>
      <p:sp>
        <p:nvSpPr>
          <p:cNvPr id="7" name="Przycisk akcji: Do przodu lub Następny 6">
            <a:hlinkClick r:id="" action="ppaction://hlinkshowjump?jump=nextslide" highlightClick="1"/>
          </p:cNvPr>
          <p:cNvSpPr/>
          <p:nvPr/>
        </p:nvSpPr>
        <p:spPr>
          <a:xfrm>
            <a:off x="7715272" y="5143512"/>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428596" y="5143512"/>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428596" y="400050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59393" name="Rectangle 1"/>
          <p:cNvSpPr>
            <a:spLocks noChangeArrowheads="1"/>
          </p:cNvSpPr>
          <p:nvPr/>
        </p:nvSpPr>
        <p:spPr bwMode="auto">
          <a:xfrm>
            <a:off x="571472" y="357166"/>
            <a:ext cx="764386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Inspektor Policji Miejskiej dostarczył do sądu dwa motki grubego papierowego sznurka, którym powiązano skazańców. W między</a:t>
            </a:r>
            <a:r>
              <a:rPr kumimoji="0" lang="pl-PL" sz="2400" b="0" i="0" u="none" strike="noStrike" cap="none" normalizeH="0" dirty="0">
                <a:ln>
                  <a:noFill/>
                </a:ln>
                <a:solidFill>
                  <a:srgbClr val="444444"/>
                </a:solidFill>
                <a:effectLst/>
                <a:latin typeface="Book Antiqua" pitchFamily="18" charset="0"/>
                <a:ea typeface="Times New Roman" pitchFamily="18" charset="0"/>
                <a:cs typeface="Arial" pitchFamily="34" charset="0"/>
              </a:rPr>
              <a:t> </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czasie gestapowcy oglądali miejsce w którym planowali rozstrzelać skazanych. Wybór padł na małą, </a:t>
            </a:r>
            <a:r>
              <a:rPr kumimoji="0" lang="pl-PL" sz="2400" b="0" i="0" u="none" strike="noStrike" cap="none" normalizeH="0" baseline="0" dirty="0" err="1">
                <a:ln>
                  <a:noFill/>
                </a:ln>
                <a:solidFill>
                  <a:srgbClr val="444444"/>
                </a:solidFill>
                <a:effectLst/>
                <a:latin typeface="Book Antiqua" pitchFamily="18" charset="0"/>
                <a:ea typeface="Times New Roman" pitchFamily="18" charset="0"/>
                <a:cs typeface="Arial" pitchFamily="34" charset="0"/>
              </a:rPr>
              <a:t>proboszczańską</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 łąkę u stóp wzniesienia, na którym stoi były zamek starościński.</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7" name="Obraz 6"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1928794" y="3071810"/>
            <a:ext cx="5214974" cy="3357586"/>
          </a:xfrm>
          <a:prstGeom prst="rect">
            <a:avLst/>
          </a:prstGeom>
          <a:noFill/>
          <a:ln>
            <a:noFill/>
          </a:ln>
        </p:spPr>
      </p:pic>
      <p:sp>
        <p:nvSpPr>
          <p:cNvPr id="6" name="Przycisk akcji: Do przodu lub Następny 5">
            <a:hlinkClick r:id="" action="ppaction://hlinkshowjump?jump=nextslide" highlightClick="1"/>
          </p:cNvPr>
          <p:cNvSpPr/>
          <p:nvPr/>
        </p:nvSpPr>
        <p:spPr>
          <a:xfrm>
            <a:off x="7358082" y="521495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642910" y="5143512"/>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642910" y="400050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61441" name="Rectangle 1"/>
          <p:cNvSpPr>
            <a:spLocks noChangeArrowheads="1"/>
          </p:cNvSpPr>
          <p:nvPr/>
        </p:nvSpPr>
        <p:spPr bwMode="auto">
          <a:xfrm>
            <a:off x="642910" y="428604"/>
            <a:ext cx="75724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Około godz. 15.00 opuścili sąd wszyscy zatrzymani, którym w tym dniu dane było powrócić do swoich bliskich. </a:t>
            </a:r>
            <a:endParaRPr kumimoji="0" lang="pl-PL"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Tuż po nich wywieziono do Pustkowa „zasądzonych” na pobyt w obozie. Natomiast </a:t>
            </a:r>
            <a:r>
              <a:rPr kumimoji="0" lang="pl-PL" sz="2400" b="1"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Rudolfa </a:t>
            </a:r>
            <a:r>
              <a:rPr kumimoji="0" lang="pl-PL" sz="2400" b="1" i="0" u="none" strike="noStrike" cap="none" normalizeH="0" baseline="0" dirty="0" err="1">
                <a:ln>
                  <a:noFill/>
                </a:ln>
                <a:solidFill>
                  <a:srgbClr val="444444"/>
                </a:solidFill>
                <a:effectLst/>
                <a:latin typeface="Book Antiqua" pitchFamily="18" charset="0"/>
                <a:ea typeface="Times New Roman" pitchFamily="18" charset="0"/>
                <a:cs typeface="Times New Roman" pitchFamily="18" charset="0"/>
              </a:rPr>
              <a:t>Jaszowskiego</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 </a:t>
            </a:r>
            <a:r>
              <a:rPr kumimoji="0" lang="pl-PL" sz="2400" b="0" i="0" u="none" strike="noStrike" cap="none" normalizeH="0" baseline="0" dirty="0">
                <a:ln>
                  <a:noFill/>
                </a:ln>
                <a:solidFill>
                  <a:srgbClr val="3A3A3A"/>
                </a:solidFill>
                <a:effectLst/>
                <a:latin typeface="Book Antiqua" pitchFamily="18" charset="0"/>
                <a:ea typeface="Times New Roman" pitchFamily="18" charset="0"/>
                <a:cs typeface="Arial" pitchFamily="34" charset="0"/>
              </a:rPr>
              <a:t>dowódcę leżajskiej placówki AK </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wraz z siedmioma współtowarzyszami, wywieziono do więzienia jarosławskiego Gestapo.</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8" name="Obraz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480" y="3643314"/>
            <a:ext cx="5760720" cy="2857500"/>
          </a:xfrm>
          <a:prstGeom prst="rect">
            <a:avLst/>
          </a:prstGeom>
          <a:noFill/>
          <a:ln>
            <a:noFill/>
          </a:ln>
        </p:spPr>
      </p:pic>
      <p:sp>
        <p:nvSpPr>
          <p:cNvPr id="6" name="Przycisk akcji: Do przodu lub Następny 5">
            <a:hlinkClick r:id="" action="ppaction://hlinkshowjump?jump=nextslide" highlightClick="1"/>
          </p:cNvPr>
          <p:cNvSpPr/>
          <p:nvPr/>
        </p:nvSpPr>
        <p:spPr>
          <a:xfrm>
            <a:off x="7643834" y="521495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500034" y="5143512"/>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500034" y="400050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63489" name="Rectangle 1"/>
          <p:cNvSpPr>
            <a:spLocks noChangeArrowheads="1"/>
          </p:cNvSpPr>
          <p:nvPr/>
        </p:nvSpPr>
        <p:spPr bwMode="auto">
          <a:xfrm>
            <a:off x="928662" y="428604"/>
            <a:ext cx="707236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3A3A3A"/>
                </a:solidFill>
                <a:effectLst/>
                <a:latin typeface="Book Antiqua" pitchFamily="18" charset="0"/>
                <a:ea typeface="Calibri" pitchFamily="34" charset="0"/>
                <a:cs typeface="Arial" pitchFamily="34" charset="0"/>
              </a:rPr>
              <a:t>por. </a:t>
            </a:r>
            <a:r>
              <a:rPr kumimoji="0" lang="pl-PL" sz="2400" b="0" i="0" u="none" strike="noStrike" cap="none" normalizeH="0" baseline="0" dirty="0" err="1">
                <a:ln>
                  <a:noFill/>
                </a:ln>
                <a:solidFill>
                  <a:srgbClr val="3A3A3A"/>
                </a:solidFill>
                <a:effectLst/>
                <a:latin typeface="Book Antiqua" pitchFamily="18" charset="0"/>
                <a:ea typeface="Calibri" pitchFamily="34" charset="0"/>
                <a:cs typeface="Arial" pitchFamily="34" charset="0"/>
              </a:rPr>
              <a:t>Jaszowski</a:t>
            </a:r>
            <a:r>
              <a:rPr kumimoji="0" lang="pl-PL" sz="2400" b="0" i="0" u="none" strike="noStrike" cap="none" normalizeH="0" baseline="0" dirty="0">
                <a:ln>
                  <a:noFill/>
                </a:ln>
                <a:solidFill>
                  <a:srgbClr val="3A3A3A"/>
                </a:solidFill>
                <a:effectLst/>
                <a:latin typeface="Book Antiqua" pitchFamily="18" charset="0"/>
                <a:ea typeface="Calibri" pitchFamily="34" charset="0"/>
                <a:cs typeface="Arial" pitchFamily="34" charset="0"/>
              </a:rPr>
              <a:t> ps. „Lampart” w wyniku niezwykle brutalnego śledztwa zmarł we więzieniu gestapo w Jarosławiu 16 czerwca 1943 r., nie wydając nikogo i nie zdradzając tajemnic organizacji</a:t>
            </a:r>
            <a:r>
              <a:rPr kumimoji="0" lang="pl-PL" sz="1000" b="0" i="0" u="none" strike="noStrike" cap="none" normalizeH="0" baseline="0" dirty="0">
                <a:ln>
                  <a:noFill/>
                </a:ln>
                <a:solidFill>
                  <a:srgbClr val="3A3A3A"/>
                </a:solidFill>
                <a:effectLst/>
                <a:latin typeface="Arial" pitchFamily="34" charset="0"/>
                <a:ea typeface="Calibri" pitchFamily="34" charset="0"/>
                <a:cs typeface="Arial" pitchFamily="34" charset="0"/>
              </a:rPr>
              <a:t>.</a:t>
            </a: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Obraz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3174" y="2000240"/>
            <a:ext cx="5760720" cy="4312285"/>
          </a:xfrm>
          <a:prstGeom prst="rect">
            <a:avLst/>
          </a:prstGeom>
          <a:noFill/>
          <a:ln>
            <a:noFill/>
          </a:ln>
        </p:spPr>
      </p:pic>
      <p:sp>
        <p:nvSpPr>
          <p:cNvPr id="6" name="Przycisk akcji: Do przodu lub Następny 5">
            <a:hlinkClick r:id="" action="ppaction://hlinkshowjump?jump=nextslide" highlightClick="1"/>
          </p:cNvPr>
          <p:cNvSpPr/>
          <p:nvPr/>
        </p:nvSpPr>
        <p:spPr>
          <a:xfrm>
            <a:off x="1428728" y="507207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285720" y="507207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Strona główna 9">
            <a:hlinkClick r:id="" action="ppaction://hlinkshowjump?jump=firstslide" highlightClick="1"/>
          </p:cNvPr>
          <p:cNvSpPr/>
          <p:nvPr/>
        </p:nvSpPr>
        <p:spPr>
          <a:xfrm>
            <a:off x="285720" y="392906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85720" y="285728"/>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10" name="Prostokąt 9"/>
          <p:cNvSpPr/>
          <p:nvPr/>
        </p:nvSpPr>
        <p:spPr>
          <a:xfrm>
            <a:off x="714348" y="357166"/>
            <a:ext cx="7858180" cy="2677656"/>
          </a:xfrm>
          <a:prstGeom prst="rect">
            <a:avLst/>
          </a:prstGeom>
        </p:spPr>
        <p:txBody>
          <a:bodyPr wrap="square">
            <a:spAutoFit/>
          </a:bodyPr>
          <a:lstStyle/>
          <a:p>
            <a:pPr lvl="0" fontAlgn="base">
              <a:spcBef>
                <a:spcPct val="0"/>
              </a:spcBef>
              <a:spcAft>
                <a:spcPct val="0"/>
              </a:spcAft>
            </a:pPr>
            <a:r>
              <a:rPr lang="pl-PL" sz="2400" dirty="0">
                <a:solidFill>
                  <a:srgbClr val="444444"/>
                </a:solidFill>
                <a:latin typeface="Book Antiqua" pitchFamily="18" charset="0"/>
                <a:ea typeface="Times New Roman" pitchFamily="18" charset="0"/>
                <a:cs typeface="Arial" pitchFamily="34" charset="0"/>
              </a:rPr>
              <a:t>W różnych częściach miasta leżeli zabici, śmierć nie wybierała miejsca. W celach więziennych sądu pozostało jeszcze 28 ludzi, którzy z czynionych przygotowań mogli wnioskować co ich czeka. Pogrupowano ich po trzech lub czterech i powiązano im ręce. Na tę ostatnią drogę życia powiązano ojca z synem, teścia z zięciem, brata z bratem.</a:t>
            </a:r>
            <a:endParaRPr lang="pl-PL" sz="2400" dirty="0">
              <a:latin typeface="Book Antiqua" pitchFamily="18" charset="0"/>
              <a:ea typeface="Times New Roman" pitchFamily="18" charset="0"/>
              <a:cs typeface="Arial" pitchFamily="34" charset="0"/>
            </a:endParaRPr>
          </a:p>
        </p:txBody>
      </p:sp>
      <p:pic>
        <p:nvPicPr>
          <p:cNvPr id="11" name="Obraz 10" descr="Znalezione obrazy dla zapytania: pacyfikacja leżajska"/>
          <p:cNvPicPr/>
          <p:nvPr/>
        </p:nvPicPr>
        <p:blipFill>
          <a:blip r:embed="rId3">
            <a:extLst>
              <a:ext uri="{28A0092B-C50C-407E-A947-70E740481C1C}">
                <a14:useLocalDpi xmlns:a14="http://schemas.microsoft.com/office/drawing/2010/main" val="0"/>
              </a:ext>
            </a:extLst>
          </a:blip>
          <a:srcRect/>
          <a:stretch>
            <a:fillRect/>
          </a:stretch>
        </p:blipFill>
        <p:spPr bwMode="auto">
          <a:xfrm>
            <a:off x="2786050" y="3143248"/>
            <a:ext cx="4429156" cy="3143272"/>
          </a:xfrm>
          <a:prstGeom prst="rect">
            <a:avLst/>
          </a:prstGeom>
          <a:noFill/>
          <a:ln>
            <a:noFill/>
          </a:ln>
        </p:spPr>
      </p:pic>
      <p:sp>
        <p:nvSpPr>
          <p:cNvPr id="6" name="Przycisk akcji: Do przodu lub Następny 5">
            <a:hlinkClick r:id="" action="ppaction://hlinkshowjump?jump=nextslide" highlightClick="1"/>
          </p:cNvPr>
          <p:cNvSpPr/>
          <p:nvPr/>
        </p:nvSpPr>
        <p:spPr>
          <a:xfrm>
            <a:off x="7429520" y="507207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1571604" y="507207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428596" y="507207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strip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857224"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 name="Prostokąt 7"/>
          <p:cNvSpPr/>
          <p:nvPr/>
        </p:nvSpPr>
        <p:spPr>
          <a:xfrm>
            <a:off x="785786" y="357166"/>
            <a:ext cx="7715304" cy="3416320"/>
          </a:xfrm>
          <a:prstGeom prst="rect">
            <a:avLst/>
          </a:prstGeom>
        </p:spPr>
        <p:txBody>
          <a:bodyPr wrap="square">
            <a:spAutoFit/>
          </a:bodyPr>
          <a:lstStyle/>
          <a:p>
            <a:pPr lvl="0" algn="just" fontAlgn="base">
              <a:spcBef>
                <a:spcPct val="0"/>
              </a:spcBef>
              <a:spcAft>
                <a:spcPct val="0"/>
              </a:spcAft>
            </a:pPr>
            <a:r>
              <a:rPr lang="pl-PL" sz="2400" dirty="0">
                <a:solidFill>
                  <a:srgbClr val="444444"/>
                </a:solidFill>
                <a:latin typeface="Book Antiqua" pitchFamily="18" charset="0"/>
                <a:ea typeface="Times New Roman" pitchFamily="18" charset="0"/>
                <a:cs typeface="Arial" pitchFamily="34" charset="0"/>
              </a:rPr>
              <a:t>Około godz. 17.00, na oczach oczekujących przed sądem nielicznych członków rodzin i znajomych, wyprowadzono skazańców. Znajdowali się oni między szeregami żołnierzy i żandarmów, którzy izolowali ich od najbliższych. Odkryte samochody osobowe z karabinami maszynowymi otwierały i zamykały makabryczną kolumnę. Gdy milczący pochód skręcił z ulicy Mickiewicza w ulicę Podzamcze (obecna 28 Maja) zniknęły wszelkie złudzenia. </a:t>
            </a:r>
            <a:endParaRPr lang="pl-PL" sz="2400" dirty="0">
              <a:latin typeface="Book Antiqua" pitchFamily="18" charset="0"/>
              <a:cs typeface="Arial" pitchFamily="34" charset="0"/>
            </a:endParaRPr>
          </a:p>
        </p:txBody>
      </p:sp>
      <p:pic>
        <p:nvPicPr>
          <p:cNvPr id="9" name="Obraz 8"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3000364" y="3714752"/>
            <a:ext cx="4357718" cy="2714644"/>
          </a:xfrm>
          <a:prstGeom prst="rect">
            <a:avLst/>
          </a:prstGeom>
          <a:noFill/>
          <a:ln>
            <a:noFill/>
          </a:ln>
        </p:spPr>
      </p:pic>
      <p:sp>
        <p:nvSpPr>
          <p:cNvPr id="6" name="Przycisk akcji: Do przodu lub Następny 5">
            <a:hlinkClick r:id="" action="ppaction://hlinkshowjump?jump=nextslide" highlightClick="1"/>
          </p:cNvPr>
          <p:cNvSpPr/>
          <p:nvPr/>
        </p:nvSpPr>
        <p:spPr>
          <a:xfrm>
            <a:off x="7572396" y="521495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1785918" y="5143512"/>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Strona główna 9">
            <a:hlinkClick r:id="" action="ppaction://hlinkshowjump?jump=firstslide" highlightClick="1"/>
          </p:cNvPr>
          <p:cNvSpPr/>
          <p:nvPr/>
        </p:nvSpPr>
        <p:spPr>
          <a:xfrm>
            <a:off x="642910" y="5143512"/>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857224"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69633" name="Rectangle 1"/>
          <p:cNvSpPr>
            <a:spLocks noChangeArrowheads="1"/>
          </p:cNvSpPr>
          <p:nvPr/>
        </p:nvSpPr>
        <p:spPr bwMode="auto">
          <a:xfrm>
            <a:off x="428596" y="428604"/>
            <a:ext cx="84296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Dodatkowy kordon zamknął dostęp towarzyszącym cywilom. Jeszcze kilkadziesiąt kroków i z drogi widzieli stojący w dolinie pluton egzekucyjny. Kilkadziesiąt metrów dalej dopalały się resztki domostwa. Każdy krok przybliżał nieubłagalny koniec ludzi, w pełni świadomych, co się stanie w najbliższych minutach. W oknach mijanych domów widzieli znajome twarze, które wyrażały – dramat, rozpacz, pożegnanie.</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7" name="Obraz 6"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2200692" y="3085664"/>
            <a:ext cx="5643602" cy="3357586"/>
          </a:xfrm>
          <a:prstGeom prst="rect">
            <a:avLst/>
          </a:prstGeom>
          <a:noFill/>
          <a:ln>
            <a:noFill/>
          </a:ln>
        </p:spPr>
      </p:pic>
      <p:sp>
        <p:nvSpPr>
          <p:cNvPr id="6" name="Przycisk akcji: Do przodu lub Następny 5">
            <a:hlinkClick r:id="" action="ppaction://hlinkshowjump?jump=nextslide" highlightClick="1"/>
          </p:cNvPr>
          <p:cNvSpPr/>
          <p:nvPr/>
        </p:nvSpPr>
        <p:spPr>
          <a:xfrm>
            <a:off x="7929586" y="528638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1000100" y="521495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1000100" y="4071942"/>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strips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857224"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71681" name="Rectangle 1"/>
          <p:cNvSpPr>
            <a:spLocks noChangeArrowheads="1"/>
          </p:cNvSpPr>
          <p:nvPr/>
        </p:nvSpPr>
        <p:spPr bwMode="auto">
          <a:xfrm>
            <a:off x="357158" y="357166"/>
            <a:ext cx="850109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Między skarpą wzgórza zamkowego a plutonem egzekucyjnym znaleźli się skazani. Ustawieni twarzą do oprawców, bohaterscy, bez płaczu, spazmów i jakichkolwiek gestów czy próśb o   darowanie   życia.  Dowódca  plutonu  egzekucyjnego  czyta kilkuwyrazową formułkę. Pierwsza salwa połączyła się z okrzykiem </a:t>
            </a:r>
            <a:r>
              <a:rPr kumimoji="0" lang="pl-PL" sz="2400" b="1"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T. Nizińskiego</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 „bracia, giniemy za Polskę!”</a:t>
            </a: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b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b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8" name="Obraz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604" y="3071810"/>
            <a:ext cx="6286544" cy="3357586"/>
          </a:xfrm>
          <a:prstGeom prst="rect">
            <a:avLst/>
          </a:prstGeom>
          <a:noFill/>
          <a:ln>
            <a:noFill/>
          </a:ln>
        </p:spPr>
      </p:pic>
      <p:sp>
        <p:nvSpPr>
          <p:cNvPr id="6" name="Przycisk akcji: Do przodu lub Następny 5">
            <a:hlinkClick r:id="" action="ppaction://hlinkshowjump?jump=nextslide" highlightClick="1"/>
          </p:cNvPr>
          <p:cNvSpPr/>
          <p:nvPr/>
        </p:nvSpPr>
        <p:spPr>
          <a:xfrm>
            <a:off x="7929586" y="528638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357158" y="521495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357158" y="4071942"/>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8193" name="Rectangle 1"/>
          <p:cNvSpPr>
            <a:spLocks noChangeArrowheads="1"/>
          </p:cNvSpPr>
          <p:nvPr/>
        </p:nvSpPr>
        <p:spPr bwMode="auto">
          <a:xfrm>
            <a:off x="928662" y="428604"/>
            <a:ext cx="72866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Wkrótce nad miastem ukazały się nieprzyjacielskie samoloty, zwiastuny zła. </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7" name="Obraz 6"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1071538" y="1428736"/>
            <a:ext cx="7143800" cy="4286280"/>
          </a:xfrm>
          <a:prstGeom prst="rect">
            <a:avLst/>
          </a:prstGeom>
          <a:noFill/>
          <a:ln>
            <a:noFill/>
          </a:ln>
        </p:spPr>
      </p:pic>
      <p:sp>
        <p:nvSpPr>
          <p:cNvPr id="6" name="Przycisk akcji: Do przodu lub Następny 5">
            <a:hlinkClick r:id="" action="ppaction://hlinkshowjump?jump=nextslide" highlightClick="1"/>
          </p:cNvPr>
          <p:cNvSpPr/>
          <p:nvPr/>
        </p:nvSpPr>
        <p:spPr>
          <a:xfrm>
            <a:off x="7572396"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1500166"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357158"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857224"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73729" name="Rectangle 1"/>
          <p:cNvSpPr>
            <a:spLocks noChangeArrowheads="1"/>
          </p:cNvSpPr>
          <p:nvPr/>
        </p:nvSpPr>
        <p:spPr bwMode="auto">
          <a:xfrm>
            <a:off x="357158" y="357166"/>
            <a:ext cx="8572560" cy="3143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A potem już bardzo szybko następne serie i pojedyncze dobijające strzały, aby czasem los szczęścia nie pozwolił komuś przeżyć. Ktoś zapamiętuje drgające i poruszające się w agonii ciała, świst zachłystujących się krwią, ręce zaciskające źdźbła traw. Nawet ciężko ranni musieli umrzeć. Dla nich też nie było żadnej pomocy. Sącząca się krew tworzyła wśród rozdeptanej trawy rdzawe plamy. Zniknęły one dopiero po kilku dniach, po ulewnym deszczu.</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73730" name="Rectangle 2"/>
          <p:cNvSpPr>
            <a:spLocks noChangeArrowheads="1"/>
          </p:cNvSpPr>
          <p:nvPr/>
        </p:nvSpPr>
        <p:spPr bwMode="auto">
          <a:xfrm>
            <a:off x="285720" y="3500438"/>
            <a:ext cx="850112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Kiedy padły pierwsze strzały mieszkańcy pobliskiego domu wszyscy tam obecni uklękli i głośno się modlili. Ktoś z obecnych spojrzał na zegarek, była godzina 17.45.</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9" name="Prostokąt 8"/>
          <p:cNvSpPr/>
          <p:nvPr/>
        </p:nvSpPr>
        <p:spPr>
          <a:xfrm>
            <a:off x="500034" y="4857760"/>
            <a:ext cx="8643966" cy="1569660"/>
          </a:xfrm>
          <a:prstGeom prst="rect">
            <a:avLst/>
          </a:prstGeom>
        </p:spPr>
        <p:txBody>
          <a:bodyPr wrap="square">
            <a:spAutoFit/>
          </a:bodyPr>
          <a:lstStyle/>
          <a:p>
            <a:r>
              <a:rPr lang="pl-PL" sz="2400" dirty="0">
                <a:latin typeface="Book Antiqua" pitchFamily="18" charset="0"/>
              </a:rPr>
              <a:t>Jeszcze tego samego dnia do ciał pomordowanych, na miejsce egzekucji przychodziły rodziny i znajomi aby odszukać i rozpoznać swoich. Zabici byli powiązani za ręce, ciała podkurczone, wszystko zabrudzone krwią i ziemią. </a:t>
            </a:r>
          </a:p>
        </p:txBody>
      </p:sp>
      <p:sp>
        <p:nvSpPr>
          <p:cNvPr id="7" name="Przycisk akcji: Do przodu lub Następny 6">
            <a:hlinkClick r:id="" action="ppaction://hlinkshowjump?jump=nextslide" highlightClick="1"/>
          </p:cNvPr>
          <p:cNvSpPr/>
          <p:nvPr/>
        </p:nvSpPr>
        <p:spPr>
          <a:xfrm>
            <a:off x="7929586" y="564357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521208" y="5357826"/>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Strona główna 9">
            <a:hlinkClick r:id="" action="ppaction://hlinkshowjump?jump=firstslide" highlightClick="1"/>
          </p:cNvPr>
          <p:cNvSpPr/>
          <p:nvPr/>
        </p:nvSpPr>
        <p:spPr>
          <a:xfrm>
            <a:off x="-521208" y="4214818"/>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857224"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75777" name="Rectangle 1"/>
          <p:cNvSpPr>
            <a:spLocks noChangeArrowheads="1"/>
          </p:cNvSpPr>
          <p:nvPr/>
        </p:nvSpPr>
        <p:spPr bwMode="auto">
          <a:xfrm>
            <a:off x="357158" y="428604"/>
            <a:ext cx="84296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Małe otwory od kul na głowach świadczyły o dobijaniu rannych. Położenie niektórych zwłok mogło sugerować, że przed egzekucją albo próbowali ucieczki, która nie mogła mieć żadnego powodzenia, albo przed dobiciem zdołali odczołgać się od pozostałych. </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75778" name="Rectangle 2"/>
          <p:cNvSpPr>
            <a:spLocks noChangeArrowheads="1"/>
          </p:cNvSpPr>
          <p:nvPr/>
        </p:nvSpPr>
        <p:spPr bwMode="auto">
          <a:xfrm>
            <a:off x="357158" y="2714620"/>
            <a:ext cx="814393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Wieczorem jednostki pacyfikacyjne bardzo szybko opuściły miasto. Pozostały tylko siły porządkowe, żandarmeria, Gestapo i niewielki oddział SS. Nieco później w pobliskiej restauracji mieszczącej się w zabytkowym zajeździe, nie ustawały śmiechy i śpiewy żandarmów i gestapowców. Towarzyszyły one wspólnym komentarzom o wielkiej przygodzie i handlu zrabowanymi w akcji przedmiotami. </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6" name="Przycisk akcji: Do przodu lub Następny 5">
            <a:hlinkClick r:id="" action="ppaction://hlinkshowjump?jump=nextslide" highlightClick="1"/>
          </p:cNvPr>
          <p:cNvSpPr/>
          <p:nvPr/>
        </p:nvSpPr>
        <p:spPr>
          <a:xfrm>
            <a:off x="7643834" y="5357826"/>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6500826" y="5357826"/>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5357818" y="5643578"/>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comb/>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857224"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Obraz 5"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642910" y="857232"/>
            <a:ext cx="7858180" cy="4857784"/>
          </a:xfrm>
          <a:prstGeom prst="rect">
            <a:avLst/>
          </a:prstGeom>
          <a:noFill/>
          <a:ln>
            <a:noFill/>
          </a:ln>
        </p:spPr>
      </p:pic>
      <p:sp>
        <p:nvSpPr>
          <p:cNvPr id="5" name="Przycisk akcji: Do przodu lub Następny 4">
            <a:hlinkClick r:id="" action="ppaction://hlinkshowjump?jump=nextslide" highlightClick="1"/>
          </p:cNvPr>
          <p:cNvSpPr/>
          <p:nvPr/>
        </p:nvSpPr>
        <p:spPr>
          <a:xfrm>
            <a:off x="7358082"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6215074"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5072066"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lu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214282" y="357166"/>
            <a:ext cx="864403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Przed godziną policyjną, nieliczni, ostatni członkowie rodzin pomordowanych opuścili miejsce straceń i udali się do domów. Jeszcze nie wiedzieli, że władza okupacyjna zezwoli im na przeniesienie zwłok na cmentarz. Późną porą posterunki żandarmerii wystawione przy rozstrzelanych wycofały się z tego miejsca aby nie widzieć makabrycznej sceny. Nie przeszkadzało to jednak mocno „wstawionym” żandarmom i gestapowcom, którzy po zamknięciu restauracji przyszli tu jeszcze raz aby nacieszyć oczy widokiem miejsca kaźni.</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2050" name="Rectangle 2"/>
          <p:cNvSpPr>
            <a:spLocks noChangeArrowheads="1"/>
          </p:cNvSpPr>
          <p:nvPr/>
        </p:nvSpPr>
        <p:spPr bwMode="auto">
          <a:xfrm>
            <a:off x="642910" y="4714884"/>
            <a:ext cx="7786742" cy="1571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Nazajutrz, po egzekucji, władze okupacyjne zezwoliły na pogrzeb ofiar na miejscowym cmentarzu. Zastrzeżono jedynie ograniczenie uczestnictwa do 2 – 3 osób z najbliższej rodziny.</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6" name="Przycisk akcji: Do przodu lub Następny 5">
            <a:hlinkClick r:id="" action="ppaction://hlinkshowjump?jump=nextslide" highlightClick="1"/>
          </p:cNvPr>
          <p:cNvSpPr/>
          <p:nvPr/>
        </p:nvSpPr>
        <p:spPr>
          <a:xfrm>
            <a:off x="7215206"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6072198"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4929190"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newsfla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Obraz 5"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500034" y="714356"/>
            <a:ext cx="8143932" cy="5429288"/>
          </a:xfrm>
          <a:prstGeom prst="rect">
            <a:avLst/>
          </a:prstGeom>
          <a:noFill/>
          <a:ln>
            <a:noFill/>
          </a:ln>
        </p:spPr>
      </p:pic>
      <p:sp>
        <p:nvSpPr>
          <p:cNvPr id="5" name="Przycisk akcji: Do przodu lub Następny 4">
            <a:hlinkClick r:id="" action="ppaction://hlinkshowjump?jump=nextslide" highlightClick="1"/>
          </p:cNvPr>
          <p:cNvSpPr/>
          <p:nvPr/>
        </p:nvSpPr>
        <p:spPr>
          <a:xfrm>
            <a:off x="7500958"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6357950"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5214942"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sh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1921" name="Rectangle 1"/>
          <p:cNvSpPr>
            <a:spLocks noChangeArrowheads="1"/>
          </p:cNvSpPr>
          <p:nvPr/>
        </p:nvSpPr>
        <p:spPr bwMode="auto">
          <a:xfrm>
            <a:off x="500034" y="428604"/>
            <a:ext cx="814393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Miejscowy Volksdeutsch  zdołał przygotować na ten dzień 45 trumien. Jak cyniczne było jego zachowanie wobec żony jednego z zamordowanych kiedy ta przyszła do niego celem dokonania zakupu trumny. Pokazał jej pełną garść banknotów mówiąc „bodaj jeden dzień w miesiącu mieć taki”.</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81922" name="Rectangle 2"/>
          <p:cNvSpPr>
            <a:spLocks noChangeArrowheads="1"/>
          </p:cNvSpPr>
          <p:nvPr/>
        </p:nvSpPr>
        <p:spPr bwMode="auto">
          <a:xfrm>
            <a:off x="428596" y="2714620"/>
            <a:ext cx="83582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Białe trumny z niemalowanych desek wiezione na zwykłych konnych wozach, kołyszące się na wybojach brukowej drogi wytrzepywały ostatnie krople krwi znaczące drogę na cmentarz. Za nimi, w całkowitym milczeniu, szły tylko najbliższe rodziny osób pomordowanych. Taka była sceneria czterogodzinnej uroczystości pogrzebowej zakończonej cichą modlitwą nad otwartymi mogiłami. W pewnej chwili, zebranych na cmentarzu żałobników otoczyła grupa </a:t>
            </a:r>
            <a:r>
              <a:rPr kumimoji="0" lang="pl-PL" sz="2400" b="0" i="0" u="none" strike="noStrike" cap="none" normalizeH="0" baseline="0" dirty="0" err="1">
                <a:ln>
                  <a:noFill/>
                </a:ln>
                <a:solidFill>
                  <a:srgbClr val="444444"/>
                </a:solidFill>
                <a:effectLst/>
                <a:latin typeface="Book Antiqua" pitchFamily="18" charset="0"/>
                <a:ea typeface="Times New Roman" pitchFamily="18" charset="0"/>
                <a:cs typeface="Arial" pitchFamily="34" charset="0"/>
              </a:rPr>
              <a:t>SS-manów</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 i gestapowców. Weszli pomiędzy zebranych cywili szukając być może dalszych ofiar. </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6" name="Przycisk akcji: Do przodu lub Następny 5">
            <a:hlinkClick r:id="" action="ppaction://hlinkshowjump?jump=nextslide" highlightClick="1"/>
          </p:cNvPr>
          <p:cNvSpPr/>
          <p:nvPr/>
        </p:nvSpPr>
        <p:spPr>
          <a:xfrm>
            <a:off x="7715272" y="6072206"/>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714412" y="521495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714412" y="4071942"/>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6" name="Prostokąt 5"/>
          <p:cNvSpPr/>
          <p:nvPr/>
        </p:nvSpPr>
        <p:spPr>
          <a:xfrm>
            <a:off x="642910" y="428604"/>
            <a:ext cx="8215370" cy="1938992"/>
          </a:xfrm>
          <a:prstGeom prst="rect">
            <a:avLst/>
          </a:prstGeom>
        </p:spPr>
        <p:txBody>
          <a:bodyPr wrap="square">
            <a:spAutoFit/>
          </a:bodyPr>
          <a:lstStyle/>
          <a:p>
            <a:r>
              <a:rPr lang="pl-PL" sz="2400" dirty="0">
                <a:solidFill>
                  <a:srgbClr val="444444"/>
                </a:solidFill>
                <a:latin typeface="Book Antiqua" pitchFamily="18" charset="0"/>
                <a:ea typeface="Times New Roman" pitchFamily="18" charset="0"/>
                <a:cs typeface="Arial" pitchFamily="34" charset="0"/>
              </a:rPr>
              <a:t>„Goście” wkrótce opuścili cmentarz. Wspólnie kończono grzebanie zmarłych. Mieszkający w sąsiedztwie tej tragicznej uroczystości, ze znacznej odległości słyszeli głośne dudnienie, gdy na kilkanaście trumien równocześnie spadały grudy gliniastej ziemi. </a:t>
            </a:r>
            <a:endParaRPr lang="pl-PL" sz="2400" dirty="0">
              <a:latin typeface="Book Antiqua" pitchFamily="18" charset="0"/>
            </a:endParaRPr>
          </a:p>
        </p:txBody>
      </p:sp>
      <p:pic>
        <p:nvPicPr>
          <p:cNvPr id="7" name="Obraz 6" descr="Galeria Pacyfikacja 2018"/>
          <p:cNvPicPr/>
          <p:nvPr/>
        </p:nvPicPr>
        <p:blipFill>
          <a:blip r:embed="rId3">
            <a:extLst>
              <a:ext uri="{28A0092B-C50C-407E-A947-70E740481C1C}">
                <a14:useLocalDpi xmlns:a14="http://schemas.microsoft.com/office/drawing/2010/main" val="0"/>
              </a:ext>
            </a:extLst>
          </a:blip>
          <a:srcRect/>
          <a:stretch>
            <a:fillRect/>
          </a:stretch>
        </p:blipFill>
        <p:spPr bwMode="auto">
          <a:xfrm>
            <a:off x="1357290" y="2500306"/>
            <a:ext cx="6572296" cy="3929090"/>
          </a:xfrm>
          <a:prstGeom prst="rect">
            <a:avLst/>
          </a:prstGeom>
          <a:noFill/>
          <a:ln>
            <a:noFill/>
          </a:ln>
        </p:spPr>
      </p:pic>
      <p:sp>
        <p:nvSpPr>
          <p:cNvPr id="8" name="Przycisk akcji: Do przodu lub Następny 7">
            <a:hlinkClick r:id="" action="ppaction://hlinkshowjump?jump=nextslide" highlightClick="1"/>
          </p:cNvPr>
          <p:cNvSpPr/>
          <p:nvPr/>
        </p:nvSpPr>
        <p:spPr>
          <a:xfrm>
            <a:off x="8101584" y="521495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Wstecz lub Poprzedni 8">
            <a:hlinkClick r:id="" action="ppaction://hlinkshowjump?jump=previousslide" highlightClick="1"/>
          </p:cNvPr>
          <p:cNvSpPr/>
          <p:nvPr/>
        </p:nvSpPr>
        <p:spPr>
          <a:xfrm>
            <a:off x="214282" y="521495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zycisk akcji: Strona główna 10">
            <a:hlinkClick r:id="" action="ppaction://hlinkshowjump?jump=firstslide" highlightClick="1"/>
          </p:cNvPr>
          <p:cNvSpPr/>
          <p:nvPr/>
        </p:nvSpPr>
        <p:spPr>
          <a:xfrm>
            <a:off x="214282" y="4071942"/>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6017" name="Rectangle 1"/>
          <p:cNvSpPr>
            <a:spLocks noChangeArrowheads="1"/>
          </p:cNvSpPr>
          <p:nvPr/>
        </p:nvSpPr>
        <p:spPr bwMode="auto">
          <a:xfrm>
            <a:off x="357158" y="1142984"/>
            <a:ext cx="8572528" cy="12144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Rok później tak bardzo podobne dudnienie, ale armat zbliżającego się frontu było sygnałem nieuchronnego końca niemieckiej okupacji. Oni nie doczekali.</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86018" name="Rectangle 2"/>
          <p:cNvSpPr>
            <a:spLocks noChangeArrowheads="1"/>
          </p:cNvSpPr>
          <p:nvPr/>
        </p:nvSpPr>
        <p:spPr bwMode="auto">
          <a:xfrm>
            <a:off x="0" y="0"/>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000" b="0" i="0" u="none" strike="noStrike" cap="none" normalizeH="0" baseline="0" dirty="0">
                <a:ln>
                  <a:noFill/>
                </a:ln>
                <a:solidFill>
                  <a:srgbClr val="555555"/>
                </a:solidFill>
                <a:effectLst/>
                <a:latin typeface="Arial" pitchFamily="34" charset="0"/>
                <a:ea typeface="Times New Roman" pitchFamily="18" charset="0"/>
                <a:cs typeface="Arial" pitchFamily="34"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 name="Prostokąt 7"/>
          <p:cNvSpPr/>
          <p:nvPr/>
        </p:nvSpPr>
        <p:spPr>
          <a:xfrm>
            <a:off x="428596" y="3786190"/>
            <a:ext cx="8358214" cy="2308324"/>
          </a:xfrm>
          <a:prstGeom prst="rect">
            <a:avLst/>
          </a:prstGeom>
        </p:spPr>
        <p:txBody>
          <a:bodyPr wrap="square">
            <a:spAutoFit/>
          </a:bodyPr>
          <a:lstStyle/>
          <a:p>
            <a:pPr lvl="0" fontAlgn="base">
              <a:spcBef>
                <a:spcPct val="0"/>
              </a:spcBef>
              <a:spcAft>
                <a:spcPct val="0"/>
              </a:spcAft>
            </a:pPr>
            <a:r>
              <a:rPr lang="pl-PL" sz="2400" dirty="0">
                <a:solidFill>
                  <a:schemeClr val="bg1">
                    <a:lumMod val="75000"/>
                    <a:lumOff val="25000"/>
                  </a:schemeClr>
                </a:solidFill>
                <a:latin typeface="Book Antiqua" pitchFamily="18" charset="0"/>
                <a:ea typeface="Times New Roman" pitchFamily="18" charset="0"/>
                <a:cs typeface="Arial" pitchFamily="34" charset="0"/>
              </a:rPr>
              <a:t>W dniu pacyfikacji Leżajska, rozstrzelano 28 osób,</a:t>
            </a:r>
          </a:p>
          <a:p>
            <a:pPr lvl="0" eaLnBrk="0" fontAlgn="base" hangingPunct="0">
              <a:spcBef>
                <a:spcPct val="0"/>
              </a:spcBef>
              <a:spcAft>
                <a:spcPct val="0"/>
              </a:spcAft>
            </a:pPr>
            <a:r>
              <a:rPr lang="pl-PL" sz="2400" dirty="0">
                <a:solidFill>
                  <a:schemeClr val="bg1">
                    <a:lumMod val="75000"/>
                    <a:lumOff val="25000"/>
                  </a:schemeClr>
                </a:solidFill>
                <a:latin typeface="Book Antiqua" pitchFamily="18" charset="0"/>
                <a:ea typeface="Times New Roman" pitchFamily="18" charset="0"/>
                <a:cs typeface="Arial" pitchFamily="34" charset="0"/>
              </a:rPr>
              <a:t>w różnych miejscach miasta , gestapo zamordowało 10 osób,</a:t>
            </a:r>
          </a:p>
          <a:p>
            <a:pPr lvl="0" eaLnBrk="0" fontAlgn="base" hangingPunct="0">
              <a:spcBef>
                <a:spcPct val="0"/>
              </a:spcBef>
              <a:spcAft>
                <a:spcPct val="0"/>
              </a:spcAft>
            </a:pPr>
            <a:r>
              <a:rPr lang="pl-PL" sz="2400" dirty="0">
                <a:solidFill>
                  <a:schemeClr val="bg1">
                    <a:lumMod val="75000"/>
                    <a:lumOff val="25000"/>
                  </a:schemeClr>
                </a:solidFill>
                <a:latin typeface="Book Antiqua" pitchFamily="18" charset="0"/>
                <a:ea typeface="Times New Roman" pitchFamily="18" charset="0"/>
                <a:cs typeface="Arial" pitchFamily="34" charset="0"/>
              </a:rPr>
              <a:t>na posterunku gestapo w Jarosławiu zamordowano 2 osoby,</a:t>
            </a:r>
          </a:p>
          <a:p>
            <a:pPr lvl="0" eaLnBrk="0" fontAlgn="base" hangingPunct="0">
              <a:spcBef>
                <a:spcPct val="0"/>
              </a:spcBef>
              <a:spcAft>
                <a:spcPct val="0"/>
              </a:spcAft>
            </a:pPr>
            <a:r>
              <a:rPr lang="pl-PL" sz="2400" dirty="0">
                <a:solidFill>
                  <a:schemeClr val="bg1">
                    <a:lumMod val="75000"/>
                    <a:lumOff val="25000"/>
                  </a:schemeClr>
                </a:solidFill>
                <a:latin typeface="Book Antiqua" pitchFamily="18" charset="0"/>
                <a:ea typeface="Times New Roman" pitchFamily="18" charset="0"/>
                <a:cs typeface="Arial" pitchFamily="34" charset="0"/>
              </a:rPr>
              <a:t>kolejne siedem - straciło życie w obozach koncentracyjnych w Oświęcimiu i Sachsenhausen…</a:t>
            </a:r>
            <a:br>
              <a:rPr lang="pl-PL" sz="2400" dirty="0">
                <a:solidFill>
                  <a:schemeClr val="bg1">
                    <a:lumMod val="75000"/>
                    <a:lumOff val="25000"/>
                  </a:schemeClr>
                </a:solidFill>
                <a:latin typeface="Book Antiqua" pitchFamily="18" charset="0"/>
                <a:ea typeface="Times New Roman" pitchFamily="18" charset="0"/>
                <a:cs typeface="Arial" pitchFamily="34" charset="0"/>
              </a:rPr>
            </a:br>
            <a:r>
              <a:rPr lang="pl-PL" sz="2400" dirty="0">
                <a:solidFill>
                  <a:schemeClr val="bg1">
                    <a:lumMod val="75000"/>
                    <a:lumOff val="25000"/>
                  </a:schemeClr>
                </a:solidFill>
                <a:latin typeface="Book Antiqua" pitchFamily="18" charset="0"/>
                <a:ea typeface="Times New Roman" pitchFamily="18" charset="0"/>
                <a:cs typeface="Arial" pitchFamily="34" charset="0"/>
              </a:rPr>
              <a:t>… pacyfikacja Leżajska pochłonęła w sumie 47 ofiar.</a:t>
            </a:r>
          </a:p>
        </p:txBody>
      </p:sp>
      <p:sp>
        <p:nvSpPr>
          <p:cNvPr id="7" name="Przycisk akcji: Do przodu lub Następny 6">
            <a:hlinkClick r:id="" action="ppaction://hlinkshowjump?jump=nextslide" highlightClick="1"/>
          </p:cNvPr>
          <p:cNvSpPr/>
          <p:nvPr/>
        </p:nvSpPr>
        <p:spPr>
          <a:xfrm>
            <a:off x="7715272" y="5357826"/>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Wstecz lub Poprzedni 8">
            <a:hlinkClick r:id="" action="ppaction://hlinkshowjump?jump=previousslide" highlightClick="1"/>
          </p:cNvPr>
          <p:cNvSpPr/>
          <p:nvPr/>
        </p:nvSpPr>
        <p:spPr>
          <a:xfrm>
            <a:off x="1500166" y="235743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Strona główna 9">
            <a:hlinkClick r:id="" action="ppaction://hlinkshowjump?jump=firstslide" highlightClick="1"/>
          </p:cNvPr>
          <p:cNvSpPr/>
          <p:nvPr/>
        </p:nvSpPr>
        <p:spPr>
          <a:xfrm>
            <a:off x="357158" y="235743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6018" name="Rectangle 2"/>
          <p:cNvSpPr>
            <a:spLocks noChangeArrowheads="1"/>
          </p:cNvSpPr>
          <p:nvPr/>
        </p:nvSpPr>
        <p:spPr bwMode="auto">
          <a:xfrm>
            <a:off x="0" y="0"/>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000" b="0" i="0" u="none" strike="noStrike" cap="none" normalizeH="0" baseline="0" dirty="0">
                <a:ln>
                  <a:noFill/>
                </a:ln>
                <a:solidFill>
                  <a:srgbClr val="555555"/>
                </a:solidFill>
                <a:effectLst/>
                <a:latin typeface="Arial" pitchFamily="34" charset="0"/>
                <a:ea typeface="Times New Roman" pitchFamily="18" charset="0"/>
                <a:cs typeface="Arial" pitchFamily="34"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Obraz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976" y="357166"/>
            <a:ext cx="6786610" cy="6000792"/>
          </a:xfrm>
          <a:prstGeom prst="rect">
            <a:avLst/>
          </a:prstGeom>
          <a:noFill/>
          <a:ln>
            <a:noFill/>
          </a:ln>
        </p:spPr>
      </p:pic>
      <p:sp>
        <p:nvSpPr>
          <p:cNvPr id="6" name="Przycisk akcji: Do przodu lub Następny 5">
            <a:hlinkClick r:id="" action="ppaction://hlinkshowjump?jump=nextslide" highlightClick="1"/>
          </p:cNvPr>
          <p:cNvSpPr/>
          <p:nvPr/>
        </p:nvSpPr>
        <p:spPr>
          <a:xfrm>
            <a:off x="8101584" y="5143512"/>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0" y="5143512"/>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0" y="400050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cover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6018" name="Rectangle 2"/>
          <p:cNvSpPr>
            <a:spLocks noChangeArrowheads="1"/>
          </p:cNvSpPr>
          <p:nvPr/>
        </p:nvSpPr>
        <p:spPr bwMode="auto">
          <a:xfrm>
            <a:off x="0" y="0"/>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000" b="0" i="0" u="none" strike="noStrike" cap="none" normalizeH="0" baseline="0" dirty="0">
                <a:ln>
                  <a:noFill/>
                </a:ln>
                <a:solidFill>
                  <a:srgbClr val="555555"/>
                </a:solidFill>
                <a:effectLst/>
                <a:latin typeface="Arial" pitchFamily="34" charset="0"/>
                <a:ea typeface="Times New Roman" pitchFamily="18" charset="0"/>
                <a:cs typeface="Arial" pitchFamily="34"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90113" name="Rectangle 1"/>
          <p:cNvSpPr>
            <a:spLocks noChangeArrowheads="1"/>
          </p:cNvSpPr>
          <p:nvPr/>
        </p:nvSpPr>
        <p:spPr bwMode="auto">
          <a:xfrm>
            <a:off x="357158" y="428604"/>
            <a:ext cx="850112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W pierwszą rocznicę pacyfikacji, jeszcze pod okupacją na miejscu straceń kolorowym kobiercem zakwitły łąkowe kwiaty. Wśród nich, tam gdzie leżeli pomordowani, nieznane ręce położyły maleńką biało-czerwoną chorągiewkę…</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7" name="Obraz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166" y="2000240"/>
            <a:ext cx="5760720" cy="4312285"/>
          </a:xfrm>
          <a:prstGeom prst="rect">
            <a:avLst/>
          </a:prstGeom>
          <a:noFill/>
          <a:ln>
            <a:noFill/>
          </a:ln>
        </p:spPr>
      </p:pic>
      <p:sp>
        <p:nvSpPr>
          <p:cNvPr id="8" name="Przycisk akcji: Do przodu lub Następny 7">
            <a:hlinkClick r:id="" action="ppaction://hlinkshowjump?jump=nextslide" highlightClick="1"/>
          </p:cNvPr>
          <p:cNvSpPr/>
          <p:nvPr/>
        </p:nvSpPr>
        <p:spPr>
          <a:xfrm>
            <a:off x="7358082" y="5143512"/>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Wstecz lub Poprzedni 8">
            <a:hlinkClick r:id="" action="ppaction://hlinkshowjump?jump=previousslide" highlightClick="1"/>
          </p:cNvPr>
          <p:cNvSpPr/>
          <p:nvPr/>
        </p:nvSpPr>
        <p:spPr>
          <a:xfrm>
            <a:off x="357158" y="5143512"/>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Strona główna 9">
            <a:hlinkClick r:id="" action="ppaction://hlinkshowjump?jump=firstslide" highlightClick="1"/>
          </p:cNvPr>
          <p:cNvSpPr/>
          <p:nvPr/>
        </p:nvSpPr>
        <p:spPr>
          <a:xfrm>
            <a:off x="357158" y="400050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20481" name="Rectangle 1"/>
          <p:cNvSpPr>
            <a:spLocks noChangeArrowheads="1"/>
          </p:cNvSpPr>
          <p:nvPr/>
        </p:nvSpPr>
        <p:spPr bwMode="auto">
          <a:xfrm>
            <a:off x="928662" y="500042"/>
            <a:ext cx="750099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Byli też pierwsi zabici i ranni. Dramat potęgowały fale cywilnych uciekinierów będących w chaotycznej i tragicznej wędrówce do „nikąd”.</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pic>
        <p:nvPicPr>
          <p:cNvPr id="8" name="Obraz 7" descr="Znalezione obrazy dla zapytania: pacyfikacja leżajska"/>
          <p:cNvPicPr/>
          <p:nvPr/>
        </p:nvPicPr>
        <p:blipFill>
          <a:blip r:embed="rId3">
            <a:extLst>
              <a:ext uri="{28A0092B-C50C-407E-A947-70E740481C1C}">
                <a14:useLocalDpi xmlns:a14="http://schemas.microsoft.com/office/drawing/2010/main" val="0"/>
              </a:ext>
            </a:extLst>
          </a:blip>
          <a:srcRect/>
          <a:stretch>
            <a:fillRect/>
          </a:stretch>
        </p:blipFill>
        <p:spPr bwMode="auto">
          <a:xfrm>
            <a:off x="2928926" y="1785926"/>
            <a:ext cx="3786214" cy="4572032"/>
          </a:xfrm>
          <a:prstGeom prst="rect">
            <a:avLst/>
          </a:prstGeom>
          <a:noFill/>
          <a:ln>
            <a:noFill/>
          </a:ln>
        </p:spPr>
      </p:pic>
      <p:sp>
        <p:nvSpPr>
          <p:cNvPr id="6" name="Przycisk akcji: Do przodu lub Następny 5">
            <a:hlinkClick r:id="" action="ppaction://hlinkshowjump?jump=nextslide" highlightClick="1"/>
          </p:cNvPr>
          <p:cNvSpPr/>
          <p:nvPr/>
        </p:nvSpPr>
        <p:spPr>
          <a:xfrm>
            <a:off x="7643834" y="5357826"/>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1500166" y="5357826"/>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357158" y="535782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6018" name="Rectangle 2"/>
          <p:cNvSpPr>
            <a:spLocks noChangeArrowheads="1"/>
          </p:cNvSpPr>
          <p:nvPr/>
        </p:nvSpPr>
        <p:spPr bwMode="auto">
          <a:xfrm>
            <a:off x="0" y="0"/>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000" b="0" i="0" u="none" strike="noStrike" cap="none" normalizeH="0" baseline="0" dirty="0">
                <a:ln>
                  <a:noFill/>
                </a:ln>
                <a:solidFill>
                  <a:srgbClr val="555555"/>
                </a:solidFill>
                <a:effectLst/>
                <a:latin typeface="Arial" pitchFamily="34" charset="0"/>
                <a:ea typeface="Times New Roman" pitchFamily="18" charset="0"/>
                <a:cs typeface="Arial" pitchFamily="34"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1"/>
          <p:cNvSpPr>
            <a:spLocks noChangeArrowheads="1"/>
          </p:cNvSpPr>
          <p:nvPr/>
        </p:nvSpPr>
        <p:spPr bwMode="auto">
          <a:xfrm>
            <a:off x="285720" y="428604"/>
            <a:ext cx="85725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W pamięci mieszkańców miasta pozostał na długo obraz ludzkich dramatów, ale okupacja był to drobny epizod, jak innych tysiące, które zasługiwał na skromną notatkę:</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94210" name="Rectangle 2"/>
          <p:cNvSpPr>
            <a:spLocks noChangeArrowheads="1"/>
          </p:cNvSpPr>
          <p:nvPr/>
        </p:nvSpPr>
        <p:spPr bwMode="auto">
          <a:xfrm>
            <a:off x="357158" y="1785926"/>
            <a:ext cx="8501122" cy="857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Urzędowy niemiecki meldunek </a:t>
            </a:r>
            <a:r>
              <a:rPr kumimoji="0" lang="pl-PL" sz="2400" b="0" i="0" u="none" strike="noStrike" cap="none" normalizeH="0" baseline="0" dirty="0" err="1">
                <a:ln>
                  <a:noFill/>
                </a:ln>
                <a:solidFill>
                  <a:srgbClr val="444444"/>
                </a:solidFill>
                <a:effectLst/>
                <a:latin typeface="Book Antiqua" pitchFamily="18" charset="0"/>
                <a:ea typeface="Times New Roman" pitchFamily="18" charset="0"/>
                <a:cs typeface="Arial" pitchFamily="34" charset="0"/>
              </a:rPr>
              <a:t>Wehrkreiskommando</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 </a:t>
            </a:r>
            <a:r>
              <a:rPr kumimoji="0" lang="pl-PL" sz="2400" b="0" i="0" u="none" strike="noStrike" cap="none" normalizeH="0" baseline="0" dirty="0" err="1">
                <a:ln>
                  <a:noFill/>
                </a:ln>
                <a:solidFill>
                  <a:srgbClr val="444444"/>
                </a:solidFill>
                <a:effectLst/>
                <a:latin typeface="Book Antiqua" pitchFamily="18" charset="0"/>
                <a:ea typeface="Times New Roman" pitchFamily="18" charset="0"/>
                <a:cs typeface="Arial" pitchFamily="34" charset="0"/>
              </a:rPr>
              <a:t>Generalgouvernement</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Arial" pitchFamily="34" charset="0"/>
              </a:rPr>
              <a:t> stwierdzał:</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94211" name="Rectangle 3"/>
          <p:cNvSpPr>
            <a:spLocks noChangeArrowheads="1"/>
          </p:cNvSpPr>
          <p:nvPr/>
        </p:nvSpPr>
        <p:spPr bwMode="auto">
          <a:xfrm>
            <a:off x="428596" y="3071810"/>
            <a:ext cx="8429652" cy="1214446"/>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28.05.1943 r. </a:t>
            </a:r>
            <a:r>
              <a:rPr kumimoji="0" lang="en-US"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Nordwest</a:t>
            </a:r>
            <a:r>
              <a:rPr kumimoji="0" lang="en-US"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Jaroslau</a:t>
            </a:r>
            <a:r>
              <a:rPr kumimoji="0" lang="en-US"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gróssere</a:t>
            </a:r>
            <a:r>
              <a:rPr kumimoji="0" lang="en-US"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Bandę</a:t>
            </a:r>
            <a:r>
              <a:rPr kumimoji="0" lang="en-US"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duch</a:t>
            </a:r>
            <a:r>
              <a:rPr kumimoji="0" lang="en-US"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Wehrmacht</a:t>
            </a:r>
            <a:r>
              <a:rPr kumimoji="0" lang="en-US"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und </a:t>
            </a:r>
            <a:r>
              <a:rPr kumimoji="0" lang="en-US"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Polizei</a:t>
            </a:r>
            <a:r>
              <a:rPr kumimoji="0" lang="en-US"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a:t>
            </a:r>
            <a:r>
              <a:rPr kumimoji="0" lang="en-US"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Vernichtet</a:t>
            </a:r>
            <a:r>
              <a:rPr kumimoji="0" lang="en-US"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a:t>
            </a:r>
            <a:r>
              <a:rPr kumimoji="0" lang="pl-PL"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Eigene</a:t>
            </a:r>
            <a:r>
              <a:rPr kumimoji="0" lang="pl-PL"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a:t>
            </a:r>
            <a:r>
              <a:rPr kumimoji="0" lang="pl-PL"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Verluste</a:t>
            </a:r>
            <a:r>
              <a:rPr kumimoji="0" lang="pl-PL"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2 </a:t>
            </a:r>
            <a:r>
              <a:rPr kumimoji="0" lang="pl-PL"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Verwundete</a:t>
            </a:r>
            <a:r>
              <a:rPr kumimoji="0" lang="pl-PL"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a:t>
            </a:r>
            <a:r>
              <a:rPr kumimoji="0" lang="pl-PL"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Verluste</a:t>
            </a:r>
            <a:r>
              <a:rPr kumimoji="0" lang="pl-PL"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der Bandę 39 </a:t>
            </a:r>
            <a:r>
              <a:rPr kumimoji="0" lang="pl-PL"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tot</a:t>
            </a:r>
            <a:r>
              <a:rPr kumimoji="0" lang="pl-PL"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 1 </a:t>
            </a:r>
            <a:r>
              <a:rPr kumimoji="0" lang="pl-PL" sz="2400" b="0" i="0" u="none" strike="noStrike" cap="none" normalizeH="0" baseline="0" dirty="0" err="1">
                <a:ln>
                  <a:noFill/>
                </a:ln>
                <a:solidFill>
                  <a:srgbClr val="000000"/>
                </a:solidFill>
                <a:effectLst/>
                <a:latin typeface="Book Antiqua" pitchFamily="18" charset="0"/>
                <a:ea typeface="Calibri" pitchFamily="34" charset="0"/>
                <a:cs typeface="Times New Roman" pitchFamily="18" charset="0"/>
              </a:rPr>
              <a:t>Verwundet</a:t>
            </a:r>
            <a:r>
              <a:rPr kumimoji="0" lang="pl-PL" sz="2400" b="0" i="0" u="none" strike="noStrike" cap="none" normalizeH="0" baseline="0" dirty="0">
                <a:ln>
                  <a:noFill/>
                </a:ln>
                <a:solidFill>
                  <a:srgbClr val="000000"/>
                </a:solidFill>
                <a:effectLst/>
                <a:latin typeface="Book Antiqua" pitchFamily="18" charset="0"/>
                <a:ea typeface="Calibri" pitchFamily="34" charset="0"/>
                <a:cs typeface="Times New Roman" pitchFamily="18" charset="0"/>
              </a:rPr>
              <a:t>.</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94212" name="Rectangle 4"/>
          <p:cNvSpPr>
            <a:spLocks noChangeArrowheads="1"/>
          </p:cNvSpPr>
          <p:nvPr/>
        </p:nvSpPr>
        <p:spPr bwMode="auto">
          <a:xfrm>
            <a:off x="428564" y="4714884"/>
            <a:ext cx="87154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a:ln>
                  <a:noFill/>
                </a:ln>
                <a:solidFill>
                  <a:schemeClr val="bg1">
                    <a:lumMod val="75000"/>
                    <a:lumOff val="25000"/>
                  </a:schemeClr>
                </a:solidFill>
                <a:effectLst/>
                <a:latin typeface="Book Antiqua" pitchFamily="18" charset="0"/>
                <a:ea typeface="Calibri" pitchFamily="34" charset="0"/>
                <a:cs typeface="Times New Roman" pitchFamily="18" charset="0"/>
              </a:rPr>
              <a:t>Tłumaczenie:</a:t>
            </a:r>
            <a:r>
              <a:rPr kumimoji="0" lang="pl-PL" sz="2400" b="0" i="0" u="none" strike="noStrike" cap="none" normalizeH="0" baseline="0" dirty="0">
                <a:ln>
                  <a:noFill/>
                </a:ln>
                <a:solidFill>
                  <a:schemeClr val="bg1">
                    <a:lumMod val="75000"/>
                    <a:lumOff val="25000"/>
                  </a:schemeClr>
                </a:solidFill>
                <a:effectLst/>
                <a:latin typeface="Book Antiqua" pitchFamily="18" charset="0"/>
                <a:ea typeface="Calibri" pitchFamily="34" charset="0"/>
                <a:cs typeface="Times New Roman" pitchFamily="18" charset="0"/>
              </a:rPr>
              <a:t> 28.05.1943 r. na północny wschód Jarosławia większa banda przez wojsko i policję zniszczona. Własne straty dwóch rannych, straty bandy 39 zabitych, 1 ranny.</a:t>
            </a:r>
            <a:endParaRPr kumimoji="0" lang="pl-PL" sz="2400" b="0" i="0" u="none" strike="noStrike" cap="none" normalizeH="0" baseline="0" dirty="0">
              <a:ln>
                <a:noFill/>
              </a:ln>
              <a:solidFill>
                <a:schemeClr val="bg1">
                  <a:lumMod val="75000"/>
                  <a:lumOff val="25000"/>
                </a:schemeClr>
              </a:solidFill>
              <a:effectLst/>
              <a:latin typeface="Book Antiqu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2400" b="0" i="0" u="none" strike="noStrike" cap="none" normalizeH="0" baseline="0" dirty="0">
              <a:ln>
                <a:noFill/>
              </a:ln>
              <a:solidFill>
                <a:schemeClr val="bg1">
                  <a:lumMod val="75000"/>
                  <a:lumOff val="25000"/>
                </a:schemeClr>
              </a:solidFill>
              <a:effectLst/>
              <a:latin typeface="Book Antiqua" pitchFamily="18" charset="0"/>
              <a:cs typeface="Arial" pitchFamily="34" charset="0"/>
            </a:endParaRPr>
          </a:p>
        </p:txBody>
      </p:sp>
      <p:sp>
        <p:nvSpPr>
          <p:cNvPr id="9" name="Przycisk akcji: Do przodu lub Następny 8">
            <a:hlinkClick r:id="" action="ppaction://hlinkshowjump?jump=nextslide" highlightClick="1"/>
          </p:cNvPr>
          <p:cNvSpPr/>
          <p:nvPr/>
        </p:nvSpPr>
        <p:spPr>
          <a:xfrm>
            <a:off x="6643702"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Wstecz lub Poprzedni 9">
            <a:hlinkClick r:id="" action="ppaction://hlinkshowjump?jump=previousslide" highlightClick="1"/>
          </p:cNvPr>
          <p:cNvSpPr/>
          <p:nvPr/>
        </p:nvSpPr>
        <p:spPr>
          <a:xfrm>
            <a:off x="2071670"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zycisk akcji: Strona główna 10">
            <a:hlinkClick r:id="" action="ppaction://hlinkshowjump?jump=firstslide" highlightClick="1"/>
          </p:cNvPr>
          <p:cNvSpPr/>
          <p:nvPr/>
        </p:nvSpPr>
        <p:spPr>
          <a:xfrm>
            <a:off x="928662"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6018" name="Rectangle 2"/>
          <p:cNvSpPr>
            <a:spLocks noChangeArrowheads="1"/>
          </p:cNvSpPr>
          <p:nvPr/>
        </p:nvSpPr>
        <p:spPr bwMode="auto">
          <a:xfrm>
            <a:off x="0" y="0"/>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000" b="0" i="0" u="none" strike="noStrike" cap="none" normalizeH="0" baseline="0" dirty="0">
                <a:ln>
                  <a:noFill/>
                </a:ln>
                <a:solidFill>
                  <a:srgbClr val="555555"/>
                </a:solidFill>
                <a:effectLst/>
                <a:latin typeface="Arial" pitchFamily="34" charset="0"/>
                <a:ea typeface="Times New Roman" pitchFamily="18" charset="0"/>
                <a:cs typeface="Arial" pitchFamily="34"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96257" name="Rectangle 1"/>
          <p:cNvSpPr>
            <a:spLocks noChangeArrowheads="1"/>
          </p:cNvSpPr>
          <p:nvPr/>
        </p:nvSpPr>
        <p:spPr bwMode="auto">
          <a:xfrm>
            <a:off x="357158" y="1285860"/>
            <a:ext cx="8501122" cy="1571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Calibri" pitchFamily="34" charset="0"/>
                <a:cs typeface="Times New Roman" pitchFamily="18" charset="0"/>
              </a:rPr>
              <a:t>Był więc suchy meldunek o przeprowadzonej akcji i współudziale Wehrmachtu w zbrodni ludobójstwa. Bilans „dokonań” był imponujący: straty Niemców zaledwie 2 rannych, a po drugiej stronie 39 zastrzelonych Polaków.</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6" name="Przycisk akcji: Do przodu lub Następny 5">
            <a:hlinkClick r:id="" action="ppaction://hlinkshowjump?jump=nextslide" highlightClick="1"/>
          </p:cNvPr>
          <p:cNvSpPr/>
          <p:nvPr/>
        </p:nvSpPr>
        <p:spPr>
          <a:xfrm>
            <a:off x="7643834" y="521495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1571604" y="521495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428596" y="521495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6018" name="Rectangle 2"/>
          <p:cNvSpPr>
            <a:spLocks noChangeArrowheads="1"/>
          </p:cNvSpPr>
          <p:nvPr/>
        </p:nvSpPr>
        <p:spPr bwMode="auto">
          <a:xfrm>
            <a:off x="0" y="0"/>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000" b="0" i="0" u="none" strike="noStrike" cap="none" normalizeH="0" baseline="0" dirty="0">
                <a:ln>
                  <a:noFill/>
                </a:ln>
                <a:solidFill>
                  <a:srgbClr val="555555"/>
                </a:solidFill>
                <a:effectLst/>
                <a:latin typeface="Arial" pitchFamily="34" charset="0"/>
                <a:ea typeface="Times New Roman" pitchFamily="18" charset="0"/>
                <a:cs typeface="Arial" pitchFamily="34"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Obraz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166" y="357166"/>
            <a:ext cx="5760720" cy="6012180"/>
          </a:xfrm>
          <a:prstGeom prst="rect">
            <a:avLst/>
          </a:prstGeom>
          <a:noFill/>
          <a:ln>
            <a:noFill/>
          </a:ln>
        </p:spPr>
      </p:pic>
      <p:sp>
        <p:nvSpPr>
          <p:cNvPr id="6" name="Przycisk akcji: Do przodu lub Następny 5">
            <a:hlinkClick r:id="" action="ppaction://hlinkshowjump?jump=nextslide" highlightClick="1"/>
          </p:cNvPr>
          <p:cNvSpPr/>
          <p:nvPr/>
        </p:nvSpPr>
        <p:spPr>
          <a:xfrm>
            <a:off x="7429520" y="5143512"/>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357158" y="5143512"/>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357158" y="400050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cover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00100" y="285728"/>
            <a:ext cx="7429552"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94209" name="Rectangle 1"/>
          <p:cNvSpPr>
            <a:spLocks noChangeArrowheads="1"/>
          </p:cNvSpPr>
          <p:nvPr/>
        </p:nvSpPr>
        <p:spPr bwMode="auto">
          <a:xfrm>
            <a:off x="0" y="428604"/>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br>
              <a:rPr kumimoji="0" lang="pl-PL" sz="1100" b="0" i="0" u="none" strike="noStrike" cap="none" normalizeH="0" baseline="0" dirty="0">
                <a:ln>
                  <a:noFill/>
                </a:ln>
                <a:solidFill>
                  <a:srgbClr val="444444"/>
                </a:solidFill>
                <a:effectLst/>
                <a:latin typeface="Arial" pitchFamily="34" charset="0"/>
                <a:ea typeface="Calibri" pitchFamily="34" charset="0"/>
                <a:cs typeface="Times New Roman" pitchFamily="18"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86018" name="Rectangle 2"/>
          <p:cNvSpPr>
            <a:spLocks noChangeArrowheads="1"/>
          </p:cNvSpPr>
          <p:nvPr/>
        </p:nvSpPr>
        <p:spPr bwMode="auto">
          <a:xfrm>
            <a:off x="0" y="0"/>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000" b="0" i="0" u="none" strike="noStrike" cap="none" normalizeH="0" baseline="0" dirty="0">
                <a:ln>
                  <a:noFill/>
                </a:ln>
                <a:solidFill>
                  <a:srgbClr val="555555"/>
                </a:solidFill>
                <a:effectLst/>
                <a:latin typeface="Arial" pitchFamily="34" charset="0"/>
                <a:ea typeface="Times New Roman" pitchFamily="18" charset="0"/>
                <a:cs typeface="Arial" pitchFamily="34" charset="0"/>
              </a:rPr>
            </a:b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7" name="Prostokąt 6"/>
          <p:cNvSpPr/>
          <p:nvPr/>
        </p:nvSpPr>
        <p:spPr>
          <a:xfrm>
            <a:off x="1000100" y="928670"/>
            <a:ext cx="7429552" cy="3785652"/>
          </a:xfrm>
          <a:prstGeom prst="rect">
            <a:avLst/>
          </a:prstGeom>
        </p:spPr>
        <p:txBody>
          <a:bodyPr wrap="square">
            <a:spAutoFit/>
          </a:bodyPr>
          <a:lstStyle/>
          <a:p>
            <a:pPr lvl="0" fontAlgn="base">
              <a:spcBef>
                <a:spcPct val="0"/>
              </a:spcBef>
              <a:spcAft>
                <a:spcPct val="0"/>
              </a:spcAft>
            </a:pPr>
            <a:r>
              <a:rPr lang="pl-PL" sz="2400" u="sng" dirty="0">
                <a:solidFill>
                  <a:schemeClr val="bg1">
                    <a:lumMod val="75000"/>
                    <a:lumOff val="25000"/>
                  </a:schemeClr>
                </a:solidFill>
                <a:latin typeface="Book Antiqua" pitchFamily="18" charset="0"/>
                <a:ea typeface="Calibri" pitchFamily="34" charset="0"/>
                <a:cs typeface="Times New Roman" pitchFamily="18" charset="0"/>
              </a:rPr>
              <a:t>Materiały źródłowe:</a:t>
            </a:r>
            <a:endParaRPr lang="pl-PL" sz="2400" dirty="0">
              <a:solidFill>
                <a:schemeClr val="bg1">
                  <a:lumMod val="75000"/>
                  <a:lumOff val="25000"/>
                </a:schemeClr>
              </a:solidFill>
              <a:latin typeface="Book Antiqua" pitchFamily="18" charset="0"/>
              <a:cs typeface="Arial" pitchFamily="34" charset="0"/>
            </a:endParaRPr>
          </a:p>
          <a:p>
            <a:pPr lvl="0" eaLnBrk="0" fontAlgn="base" hangingPunct="0">
              <a:spcBef>
                <a:spcPct val="0"/>
              </a:spcBef>
              <a:spcAft>
                <a:spcPct val="0"/>
              </a:spcAft>
            </a:pPr>
            <a:r>
              <a:rPr lang="pl-PL" sz="2400" dirty="0">
                <a:solidFill>
                  <a:srgbClr val="0070C0"/>
                </a:solidFill>
                <a:latin typeface="Book Antiqua" pitchFamily="18" charset="0"/>
                <a:ea typeface="Calibri" pitchFamily="34" charset="0"/>
                <a:cs typeface="Times New Roman" pitchFamily="18" charset="0"/>
                <a:hlinkClick r:id="rId3"/>
              </a:rPr>
              <a:t>http://muzeum-lezajsk.pl/news/77-rocznica-pacyfikacji-lezajska/</a:t>
            </a:r>
            <a:endParaRPr lang="pl-PL" sz="2400" dirty="0">
              <a:solidFill>
                <a:srgbClr val="0070C0"/>
              </a:solidFill>
              <a:latin typeface="Book Antiqua" pitchFamily="18" charset="0"/>
              <a:cs typeface="Arial" pitchFamily="34" charset="0"/>
            </a:endParaRPr>
          </a:p>
          <a:p>
            <a:pPr lvl="0" eaLnBrk="0" fontAlgn="base" hangingPunct="0">
              <a:spcBef>
                <a:spcPct val="0"/>
              </a:spcBef>
              <a:spcAft>
                <a:spcPct val="0"/>
              </a:spcAft>
            </a:pPr>
            <a:r>
              <a:rPr lang="pl-PL" sz="2400" dirty="0" err="1">
                <a:solidFill>
                  <a:srgbClr val="0070C0"/>
                </a:solidFill>
                <a:latin typeface="Book Antiqua" pitchFamily="18" charset="0"/>
                <a:ea typeface="Calibri" pitchFamily="34" charset="0"/>
                <a:cs typeface="Times New Roman" pitchFamily="18" charset="0"/>
                <a:hlinkClick r:id="rId4"/>
              </a:rPr>
              <a:t>www.miastolezajsk.pl</a:t>
            </a:r>
            <a:endParaRPr lang="pl-PL" sz="2400" dirty="0">
              <a:solidFill>
                <a:srgbClr val="0070C0"/>
              </a:solidFill>
              <a:latin typeface="Book Antiqua" pitchFamily="18" charset="0"/>
              <a:cs typeface="Arial" pitchFamily="34" charset="0"/>
            </a:endParaRPr>
          </a:p>
          <a:p>
            <a:pPr lvl="0" eaLnBrk="0" fontAlgn="base" hangingPunct="0">
              <a:spcBef>
                <a:spcPct val="0"/>
              </a:spcBef>
              <a:spcAft>
                <a:spcPct val="0"/>
              </a:spcAft>
            </a:pPr>
            <a:r>
              <a:rPr lang="pl-PL" sz="2400" dirty="0">
                <a:solidFill>
                  <a:schemeClr val="bg1">
                    <a:lumMod val="75000"/>
                    <a:lumOff val="25000"/>
                  </a:schemeClr>
                </a:solidFill>
                <a:latin typeface="Book Antiqua" pitchFamily="18" charset="0"/>
                <a:ea typeface="Calibri" pitchFamily="34" charset="0"/>
                <a:cs typeface="Times New Roman" pitchFamily="18" charset="0"/>
              </a:rPr>
              <a:t>http://dziennik-zlozony.pl/28-maja-1943-r-pacyfikacja-lezajska/</a:t>
            </a:r>
            <a:endParaRPr lang="pl-PL" sz="2400" dirty="0">
              <a:solidFill>
                <a:schemeClr val="bg1">
                  <a:lumMod val="75000"/>
                  <a:lumOff val="25000"/>
                </a:schemeClr>
              </a:solidFill>
              <a:latin typeface="Book Antiqua" pitchFamily="18" charset="0"/>
              <a:cs typeface="Arial" pitchFamily="34" charset="0"/>
            </a:endParaRPr>
          </a:p>
          <a:p>
            <a:pPr lvl="0" eaLnBrk="0" fontAlgn="base" hangingPunct="0">
              <a:spcBef>
                <a:spcPct val="0"/>
              </a:spcBef>
              <a:spcAft>
                <a:spcPct val="0"/>
              </a:spcAft>
            </a:pPr>
            <a:r>
              <a:rPr lang="pl-PL" sz="2400" dirty="0">
                <a:solidFill>
                  <a:schemeClr val="bg1">
                    <a:lumMod val="75000"/>
                    <a:lumOff val="25000"/>
                  </a:schemeClr>
                </a:solidFill>
                <a:latin typeface="Book Antiqua" pitchFamily="18" charset="0"/>
                <a:ea typeface="Calibri" pitchFamily="34" charset="0"/>
                <a:cs typeface="Times New Roman" pitchFamily="18" charset="0"/>
              </a:rPr>
              <a:t>Zdjęcia wojenny Leżajsk </a:t>
            </a:r>
            <a:r>
              <a:rPr lang="pl-PL" sz="2400" dirty="0">
                <a:latin typeface="Book Antiqua" pitchFamily="18" charset="0"/>
                <a:ea typeface="Calibri" pitchFamily="34" charset="0"/>
                <a:cs typeface="Times New Roman" pitchFamily="18" charset="0"/>
                <a:hlinkClick r:id="rId5"/>
              </a:rPr>
              <a:t>http://dziennik-zlozony.pl</a:t>
            </a:r>
            <a:endParaRPr lang="pl-PL" sz="2400" dirty="0">
              <a:latin typeface="Book Antiqua" pitchFamily="18" charset="0"/>
              <a:cs typeface="Arial" pitchFamily="34" charset="0"/>
            </a:endParaRPr>
          </a:p>
          <a:p>
            <a:pPr lvl="0" eaLnBrk="0" fontAlgn="base" hangingPunct="0">
              <a:spcBef>
                <a:spcPct val="0"/>
              </a:spcBef>
              <a:spcAft>
                <a:spcPct val="0"/>
              </a:spcAft>
            </a:pPr>
            <a:r>
              <a:rPr lang="pl-PL" sz="2400" dirty="0">
                <a:solidFill>
                  <a:schemeClr val="bg1">
                    <a:lumMod val="75000"/>
                    <a:lumOff val="25000"/>
                  </a:schemeClr>
                </a:solidFill>
                <a:latin typeface="Book Antiqua" pitchFamily="18" charset="0"/>
                <a:ea typeface="Calibri" pitchFamily="34" charset="0"/>
                <a:cs typeface="Times New Roman" pitchFamily="18" charset="0"/>
              </a:rPr>
              <a:t>Zdjęcia autora</a:t>
            </a:r>
            <a:endParaRPr lang="pl-PL" sz="2400" dirty="0">
              <a:solidFill>
                <a:schemeClr val="bg1">
                  <a:lumMod val="75000"/>
                  <a:lumOff val="25000"/>
                </a:schemeClr>
              </a:solidFill>
              <a:latin typeface="Book Antiqua" pitchFamily="18" charset="0"/>
              <a:cs typeface="Arial" pitchFamily="34" charset="0"/>
            </a:endParaRPr>
          </a:p>
          <a:p>
            <a:pPr lvl="0" eaLnBrk="0" fontAlgn="base" hangingPunct="0">
              <a:spcBef>
                <a:spcPct val="0"/>
              </a:spcBef>
              <a:spcAft>
                <a:spcPct val="0"/>
              </a:spcAft>
            </a:pPr>
            <a:r>
              <a:rPr lang="pl-PL" sz="2400" dirty="0">
                <a:solidFill>
                  <a:schemeClr val="bg1">
                    <a:lumMod val="75000"/>
                    <a:lumOff val="25000"/>
                  </a:schemeClr>
                </a:solidFill>
                <a:latin typeface="Book Antiqua" pitchFamily="18" charset="0"/>
                <a:ea typeface="Calibri" pitchFamily="34" charset="0"/>
                <a:cs typeface="Times New Roman" pitchFamily="18" charset="0"/>
              </a:rPr>
              <a:t>Zdjęcia z rekonstrukcji pacyfikacji </a:t>
            </a:r>
            <a:r>
              <a:rPr lang="pl-PL" sz="2400" dirty="0" err="1">
                <a:solidFill>
                  <a:schemeClr val="bg1">
                    <a:lumMod val="75000"/>
                    <a:lumOff val="25000"/>
                  </a:schemeClr>
                </a:solidFill>
                <a:latin typeface="Book Antiqua" pitchFamily="18" charset="0"/>
                <a:ea typeface="Calibri" pitchFamily="34" charset="0"/>
                <a:cs typeface="Times New Roman" pitchFamily="18" charset="0"/>
                <a:hlinkClick r:id="rId4"/>
              </a:rPr>
              <a:t>www.miastolezajsk.pl</a:t>
            </a:r>
            <a:endParaRPr lang="pl-PL" sz="2400" dirty="0">
              <a:solidFill>
                <a:schemeClr val="bg1">
                  <a:lumMod val="75000"/>
                  <a:lumOff val="25000"/>
                </a:schemeClr>
              </a:solidFill>
              <a:latin typeface="Book Antiqua" pitchFamily="18" charset="0"/>
              <a:cs typeface="Arial" pitchFamily="34" charset="0"/>
            </a:endParaRPr>
          </a:p>
        </p:txBody>
      </p:sp>
      <p:sp>
        <p:nvSpPr>
          <p:cNvPr id="6" name="Przycisk akcji: Do przodu lub Następny 5">
            <a:hlinkClick r:id="" action="ppaction://hlinkshowjump?jump=nextslide" highlightClick="1"/>
          </p:cNvPr>
          <p:cNvSpPr/>
          <p:nvPr/>
        </p:nvSpPr>
        <p:spPr>
          <a:xfrm>
            <a:off x="7643834" y="5286388"/>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1571604" y="5357826"/>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Strona główna 8">
            <a:hlinkClick r:id="" action="ppaction://hlinkshowjump?jump=firstslide" highlightClick="1"/>
          </p:cNvPr>
          <p:cNvSpPr/>
          <p:nvPr/>
        </p:nvSpPr>
        <p:spPr>
          <a:xfrm>
            <a:off x="428596" y="535782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cover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7" name="Prostokąt 6"/>
          <p:cNvSpPr/>
          <p:nvPr/>
        </p:nvSpPr>
        <p:spPr>
          <a:xfrm>
            <a:off x="357158" y="285728"/>
            <a:ext cx="5286412" cy="6001643"/>
          </a:xfrm>
          <a:prstGeom prst="rect">
            <a:avLst/>
          </a:prstGeom>
        </p:spPr>
        <p:txBody>
          <a:bodyPr wrap="square">
            <a:spAutoFit/>
          </a:bodyPr>
          <a:lstStyle/>
          <a:p>
            <a:pPr fontAlgn="base"/>
            <a:r>
              <a:rPr lang="pl-PL" sz="2400" dirty="0">
                <a:solidFill>
                  <a:schemeClr val="tx1"/>
                </a:solidFill>
                <a:latin typeface="Book Antiqua" pitchFamily="18" charset="0"/>
              </a:rPr>
              <a:t>W wyniku nowego podziału administracyjnego Generalnego Gubernatorstwa, Leżajsk znalazł się w starostwie jarosławskim. Przez powstałą w Jarosławiu placówkę Gestapo przeszło później wielu leżajszczan zanim trafili do więzień, obozów koncentracyjnych lub miejsc straceń. Miejscowy posterunek żandarmerii niemieckiej policji granatowej i ukraińskiej mający siedzibę w budynku sądu, przez całą okupację terroryzował mieszkańców. Stałymi gośćmi tej placówki byli znani z okrucieństwa jarosławscy gestapowcy.</a:t>
            </a:r>
          </a:p>
        </p:txBody>
      </p:sp>
      <p:pic>
        <p:nvPicPr>
          <p:cNvPr id="9" name="Obraz 8" descr="leżajsk"/>
          <p:cNvPicPr/>
          <p:nvPr/>
        </p:nvPicPr>
        <p:blipFill>
          <a:blip r:embed="rId3">
            <a:extLst>
              <a:ext uri="{28A0092B-C50C-407E-A947-70E740481C1C}">
                <a14:useLocalDpi xmlns:a14="http://schemas.microsoft.com/office/drawing/2010/main" val="0"/>
              </a:ext>
            </a:extLst>
          </a:blip>
          <a:srcRect/>
          <a:stretch>
            <a:fillRect/>
          </a:stretch>
        </p:blipFill>
        <p:spPr bwMode="auto">
          <a:xfrm>
            <a:off x="5500694" y="1357298"/>
            <a:ext cx="3357554" cy="4286280"/>
          </a:xfrm>
          <a:prstGeom prst="rect">
            <a:avLst/>
          </a:prstGeom>
          <a:noFill/>
          <a:ln>
            <a:noFill/>
          </a:ln>
        </p:spPr>
      </p:pic>
      <p:sp>
        <p:nvSpPr>
          <p:cNvPr id="6" name="Przycisk akcji: Do przodu lub Następny 5">
            <a:hlinkClick r:id="" action="ppaction://hlinkshowjump?jump=nextslide" highlightClick="1"/>
          </p:cNvPr>
          <p:cNvSpPr/>
          <p:nvPr/>
        </p:nvSpPr>
        <p:spPr>
          <a:xfrm>
            <a:off x="7643834" y="581558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6429388" y="5815584"/>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Strona główna 9">
            <a:hlinkClick r:id="" action="ppaction://hlinkshowjump?jump=firstslide" highlightClick="1"/>
          </p:cNvPr>
          <p:cNvSpPr/>
          <p:nvPr/>
        </p:nvSpPr>
        <p:spPr>
          <a:xfrm>
            <a:off x="5214942"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71681" name="Rectangle 1"/>
          <p:cNvSpPr>
            <a:spLocks noChangeArrowheads="1"/>
          </p:cNvSpPr>
          <p:nvPr/>
        </p:nvSpPr>
        <p:spPr bwMode="auto">
          <a:xfrm>
            <a:off x="714348" y="642918"/>
            <a:ext cx="778674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Jako pierwsi skutków okupacji doświadczyli leżajscy Żydzi. 15 września spłonęły bożnice. W pierwszych dniach października wypędzono większość ludności żydowskiej. Ta, która pozostała w mieście i ta która po wypędzeniu powróciła do miasta, stała się obiektem prześladowań. Praktycznie, z nielicznymi wyjątkami została wymordowana</a:t>
            </a:r>
            <a:r>
              <a:rPr kumimoji="0" lang="pl-PL" sz="1100" b="0" i="0" u="none" strike="noStrike" cap="none" normalizeH="0" baseline="0" dirty="0">
                <a:ln>
                  <a:noFill/>
                </a:ln>
                <a:solidFill>
                  <a:srgbClr val="444444"/>
                </a:solidFill>
                <a:effectLst/>
                <a:latin typeface="Calibri" pitchFamily="34" charset="0"/>
                <a:ea typeface="Times New Roman" pitchFamily="18" charset="0"/>
                <a:cs typeface="Times New Roman" pitchFamily="18" charset="0"/>
              </a:rPr>
              <a:t>.</a:t>
            </a: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71682" name="Rectangle 2"/>
          <p:cNvSpPr>
            <a:spLocks noChangeArrowheads="1"/>
          </p:cNvSpPr>
          <p:nvPr/>
        </p:nvSpPr>
        <p:spPr bwMode="auto">
          <a:xfrm>
            <a:off x="500034" y="3786190"/>
            <a:ext cx="800105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3 listopada 1939 r. przed rocznicowym świętem niepodległości, rozpoczęły się aresztowania Polaków. Wśród nich znaleźli się nauczyciele szkół średnich i podstawowych. Była to pierwsza akcja mająca na celu zastraszenie ludności. Przez całą okupację zmuszano ludność do poniżających prac i wywożono na roboty przymusowe do Niemiec.</a:t>
            </a:r>
            <a:endParaRPr kumimoji="0" lang="pl-PL" sz="2400" b="0" i="0" u="none" strike="noStrike" cap="none" normalizeH="0" baseline="0" dirty="0">
              <a:ln>
                <a:noFill/>
              </a:ln>
              <a:solidFill>
                <a:schemeClr val="tx1"/>
              </a:solidFill>
              <a:effectLst/>
              <a:latin typeface="Book Antiqua" pitchFamily="18" charset="0"/>
              <a:cs typeface="Arial" pitchFamily="34" charset="0"/>
            </a:endParaRPr>
          </a:p>
        </p:txBody>
      </p:sp>
      <p:sp>
        <p:nvSpPr>
          <p:cNvPr id="6" name="Przycisk akcji: Do przodu lub Następny 5">
            <a:hlinkClick r:id="" action="ppaction://hlinkshowjump?jump=nextslide" highlightClick="1"/>
          </p:cNvPr>
          <p:cNvSpPr/>
          <p:nvPr/>
        </p:nvSpPr>
        <p:spPr>
          <a:xfrm>
            <a:off x="7858148" y="5429264"/>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7858148" y="4286256"/>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7858148" y="3143248"/>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pic>
        <p:nvPicPr>
          <p:cNvPr id="6" name="Obraz 5" descr="Znalezione obrazy dla zapytania: pacyfikacja leżajsk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794" y="571480"/>
            <a:ext cx="5214974" cy="5643602"/>
          </a:xfrm>
          <a:prstGeom prst="rect">
            <a:avLst/>
          </a:prstGeom>
          <a:noFill/>
          <a:ln>
            <a:noFill/>
          </a:ln>
        </p:spPr>
      </p:pic>
      <p:sp>
        <p:nvSpPr>
          <p:cNvPr id="5" name="Przycisk akcji: Do przodu lub Następny 4">
            <a:hlinkClick r:id="" action="ppaction://hlinkshowjump?jump=nextslide" highlightClick="1"/>
          </p:cNvPr>
          <p:cNvSpPr/>
          <p:nvPr/>
        </p:nvSpPr>
        <p:spPr>
          <a:xfrm>
            <a:off x="7715272" y="521495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785786" y="521495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Strona główna 7">
            <a:hlinkClick r:id="" action="ppaction://hlinkshowjump?jump=firstslide" highlightClick="1"/>
          </p:cNvPr>
          <p:cNvSpPr/>
          <p:nvPr/>
        </p:nvSpPr>
        <p:spPr>
          <a:xfrm>
            <a:off x="785786" y="4071942"/>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8" name="Prostokąt 7"/>
          <p:cNvSpPr/>
          <p:nvPr/>
        </p:nvSpPr>
        <p:spPr>
          <a:xfrm>
            <a:off x="1785918" y="1643050"/>
            <a:ext cx="6000792" cy="3046988"/>
          </a:xfrm>
          <a:prstGeom prst="rect">
            <a:avLst/>
          </a:prstGeom>
        </p:spPr>
        <p:txBody>
          <a:bodyPr wrap="square">
            <a:spAutoFit/>
          </a:bodyPr>
          <a:lstStyle/>
          <a:p>
            <a:r>
              <a:rPr lang="pl-PL" sz="2400" dirty="0">
                <a:latin typeface="Book Antiqua" pitchFamily="18" charset="0"/>
              </a:rPr>
              <a:t>Leżajsk od pierwszych dni okupacji stał się terenem konspiracyjnej, antyhitlerowskiej działalności. W późniejszym okresie, w najbliższej okolicy, zbrojne oddziały partyzanckie bardzo niepokoiły okupacyjne władze. Pierwsze ślady zorganizowanej konspiracji, to miesiąc listopad lub grudzień 1939 r.</a:t>
            </a:r>
          </a:p>
        </p:txBody>
      </p:sp>
      <p:sp>
        <p:nvSpPr>
          <p:cNvPr id="5" name="Przycisk akcji: Do przodu lub Następny 4">
            <a:hlinkClick r:id="" action="ppaction://hlinkshowjump?jump=nextslide" highlightClick="1"/>
          </p:cNvPr>
          <p:cNvSpPr/>
          <p:nvPr/>
        </p:nvSpPr>
        <p:spPr>
          <a:xfrm>
            <a:off x="7643834" y="5357826"/>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zycisk akcji: Wstecz lub Poprzedni 5">
            <a:hlinkClick r:id="" action="ppaction://hlinkshowjump?jump=previousslide" highlightClick="1"/>
          </p:cNvPr>
          <p:cNvSpPr/>
          <p:nvPr/>
        </p:nvSpPr>
        <p:spPr>
          <a:xfrm>
            <a:off x="1500166" y="5357826"/>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Strona główna 6">
            <a:hlinkClick r:id="" action="ppaction://hlinkshowjump?jump=firstslide" highlightClick="1"/>
          </p:cNvPr>
          <p:cNvSpPr/>
          <p:nvPr/>
        </p:nvSpPr>
        <p:spPr>
          <a:xfrm>
            <a:off x="357158" y="535782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3857628"/>
            <a:ext cx="7772400" cy="1470025"/>
          </a:xfrm>
        </p:spPr>
        <p:txBody>
          <a:bodyPr>
            <a:normAutofit fontScale="90000"/>
          </a:bodyPr>
          <a:lstStyle/>
          <a:p>
            <a:br>
              <a:rPr lang="pl-PL" dirty="0"/>
            </a:br>
            <a:endParaRPr lang="pl-PL" dirty="0"/>
          </a:p>
        </p:txBody>
      </p:sp>
      <p:sp>
        <p:nvSpPr>
          <p:cNvPr id="3076" name="Rectangle 4"/>
          <p:cNvSpPr>
            <a:spLocks noChangeArrowheads="1"/>
          </p:cNvSpPr>
          <p:nvPr/>
        </p:nvSpPr>
        <p:spPr bwMode="auto">
          <a:xfrm>
            <a:off x="428596" y="214290"/>
            <a:ext cx="8001056" cy="90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br>
              <a:rPr kumimoji="0" lang="pl-PL" sz="11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br>
            <a:endParaRPr kumimoji="0" lang="pl-PL" sz="1800" b="0" i="0" u="none" strike="noStrike" cap="none" normalizeH="0" baseline="0" dirty="0">
              <a:ln>
                <a:noFill/>
              </a:ln>
              <a:solidFill>
                <a:schemeClr val="tx1"/>
              </a:solidFill>
              <a:effectLst/>
              <a:latin typeface="Book Antiqua" pitchFamily="18" charset="0"/>
              <a:cs typeface="Arial" pitchFamily="34" charset="0"/>
            </a:endParaRPr>
          </a:p>
        </p:txBody>
      </p:sp>
      <p:sp>
        <p:nvSpPr>
          <p:cNvPr id="6" name="Prostokąt 5"/>
          <p:cNvSpPr/>
          <p:nvPr/>
        </p:nvSpPr>
        <p:spPr>
          <a:xfrm>
            <a:off x="1571604" y="428604"/>
            <a:ext cx="5572164" cy="2677656"/>
          </a:xfrm>
          <a:prstGeom prst="rect">
            <a:avLst/>
          </a:prstGeom>
        </p:spPr>
        <p:txBody>
          <a:bodyPr wrap="square">
            <a:spAutoFit/>
          </a:bodyPr>
          <a:lstStyle/>
          <a:p>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Pierwszą prasę podziemną przywoził i kolportował </a:t>
            </a:r>
            <a:r>
              <a:rPr kumimoji="0" lang="pl-PL" sz="2400" b="1"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Adam </a:t>
            </a:r>
            <a:r>
              <a:rPr kumimoji="0" lang="pl-PL" sz="2400" b="1" i="0" u="none" strike="noStrike" cap="none" normalizeH="0" baseline="0" dirty="0" err="1">
                <a:ln>
                  <a:noFill/>
                </a:ln>
                <a:solidFill>
                  <a:srgbClr val="444444"/>
                </a:solidFill>
                <a:effectLst/>
                <a:latin typeface="Book Antiqua" pitchFamily="18" charset="0"/>
                <a:ea typeface="Times New Roman" pitchFamily="18" charset="0"/>
                <a:cs typeface="Times New Roman" pitchFamily="18" charset="0"/>
              </a:rPr>
              <a:t>Rycek-Koszacki</a:t>
            </a:r>
            <a:r>
              <a:rPr kumimoji="0" lang="pl-PL" sz="2400" b="0" i="0" u="none" strike="noStrike" cap="none" normalizeH="0" baseline="0" dirty="0">
                <a:ln>
                  <a:noFill/>
                </a:ln>
                <a:solidFill>
                  <a:srgbClr val="444444"/>
                </a:solidFill>
                <a:effectLst/>
                <a:latin typeface="Book Antiqua" pitchFamily="18" charset="0"/>
                <a:ea typeface="Times New Roman" pitchFamily="18" charset="0"/>
                <a:cs typeface="Times New Roman" pitchFamily="18" charset="0"/>
              </a:rPr>
              <a:t>. Po aresztowaniu, świadom grożącego mu niebezpieczeństwa zdecydował się na zażycie stale noszonej trucizny. Taki był koniec, pierwszego żołnierza leżajskiego podziemia.</a:t>
            </a:r>
            <a:endParaRPr lang="pl-PL" sz="2400" dirty="0"/>
          </a:p>
        </p:txBody>
      </p:sp>
      <p:pic>
        <p:nvPicPr>
          <p:cNvPr id="8" name="Obraz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3042" y="3357562"/>
            <a:ext cx="5760720" cy="2865120"/>
          </a:xfrm>
          <a:prstGeom prst="rect">
            <a:avLst/>
          </a:prstGeom>
          <a:noFill/>
          <a:ln>
            <a:noFill/>
          </a:ln>
        </p:spPr>
      </p:pic>
      <p:sp>
        <p:nvSpPr>
          <p:cNvPr id="7" name="Przycisk akcji: Do przodu lub Następny 6">
            <a:hlinkClick r:id="" action="ppaction://hlinkshowjump?jump=nextslide" highlightClick="1"/>
          </p:cNvPr>
          <p:cNvSpPr/>
          <p:nvPr/>
        </p:nvSpPr>
        <p:spPr>
          <a:xfrm>
            <a:off x="7643834" y="5357826"/>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Wstecz lub Poprzedni 8">
            <a:hlinkClick r:id="" action="ppaction://hlinkshowjump?jump=previousslide" highlightClick="1"/>
          </p:cNvPr>
          <p:cNvSpPr/>
          <p:nvPr/>
        </p:nvSpPr>
        <p:spPr>
          <a:xfrm>
            <a:off x="500034" y="5357826"/>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Strona główna 9">
            <a:hlinkClick r:id="" action="ppaction://hlinkshowjump?jump=firstslide" highlightClick="1"/>
          </p:cNvPr>
          <p:cNvSpPr/>
          <p:nvPr/>
        </p:nvSpPr>
        <p:spPr>
          <a:xfrm>
            <a:off x="500034" y="4214818"/>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pull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207</TotalTime>
  <Words>2276</Words>
  <Application>Microsoft Office PowerPoint</Application>
  <PresentationFormat>Pokaz na ekranie (4:3)</PresentationFormat>
  <Paragraphs>194</Paragraphs>
  <Slides>43</Slides>
  <Notes>42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43</vt:i4>
      </vt:variant>
    </vt:vector>
  </HeadingPairs>
  <TitlesOfParts>
    <vt:vector size="50" baseType="lpstr">
      <vt:lpstr>Arial</vt:lpstr>
      <vt:lpstr>Berlin Sans FB Demi</vt:lpstr>
      <vt:lpstr>Book Antiqua</vt:lpstr>
      <vt:lpstr>Calibri</vt:lpstr>
      <vt:lpstr>Constantia</vt:lpstr>
      <vt:lpstr>Wingdings 2</vt:lpstr>
      <vt:lpstr>Papier</vt:lpstr>
      <vt:lpstr>PACYFIKACJA MIASTA LEŻAJSKA 28 maja 1943 roku </vt:lpstr>
      <vt:lpstr> </vt:lpstr>
      <vt:lpstr> </vt:lpstr>
      <vt:lpstr> </vt:lpstr>
      <vt:lpstr> </vt:lpstr>
      <vt:lpstr> </vt:lpstr>
      <vt:lpstr> </vt:lpstr>
      <vt:lpstr> </vt:lpstr>
      <vt:lpstr> </vt:lpstr>
      <vt:lpstr> </vt:lpstr>
      <vt:lpstr> </vt:lpstr>
      <vt:lpstr> </vt:lpstr>
      <vt:lpstr> </vt:lpstr>
      <vt:lpstr> </vt:lpstr>
      <vt:lpstr> </vt:lpstr>
      <vt:lpstr>Jeden palec – wolność,   dwa palce – obóz,  trzy palce -śmierć,  cztery palce – do dyspozycji Gestapo…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PACYFIKACJA MIASTA LEŻAJSKA 28 maja 1943 roku</dc:title>
  <dc:creator>ja</dc:creator>
  <cp:lastModifiedBy>48792386303</cp:lastModifiedBy>
  <cp:revision>25</cp:revision>
  <dcterms:created xsi:type="dcterms:W3CDTF">2021-03-19T19:27:08Z</dcterms:created>
  <dcterms:modified xsi:type="dcterms:W3CDTF">2021-05-24T06:14:49Z</dcterms:modified>
</cp:coreProperties>
</file>