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8689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35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6838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7768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631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5870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5159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8632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16097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565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5770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3C029-320D-4072-8E42-3EAC70B8FA70}" type="datetimeFigureOut">
              <a:rPr lang="pl-PL" smtClean="0"/>
              <a:pPr/>
              <a:t>2017-05-23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69B85-7DA3-4B86-BDCC-F013ACC5C15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197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prstClr val="black"/>
                </a:solidFill>
              </a:rPr>
              <a:t/>
            </a:r>
            <a:br>
              <a:rPr lang="pl-PL" sz="2800" b="1" dirty="0" smtClean="0">
                <a:solidFill>
                  <a:prstClr val="black"/>
                </a:solidFill>
              </a:rPr>
            </a:b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Mówię </a:t>
            </a:r>
            <a:r>
              <a:rPr lang="pl-PL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językiem żyrafy </a:t>
            </a:r>
            <a:br>
              <a:rPr lang="pl-PL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warsztaty pedagogiczne: </a:t>
            </a: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Porozumienie </a:t>
            </a:r>
            <a:r>
              <a:rPr lang="pl-PL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bez przemocy jako </a:t>
            </a:r>
            <a:r>
              <a:rPr lang="pl-PL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wstęp do </a:t>
            </a:r>
            <a:r>
              <a:rPr lang="pl-PL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mediacji </a:t>
            </a:r>
            <a:r>
              <a:rPr lang="pl-PL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rówieśniczych </a:t>
            </a:r>
            <a:r>
              <a:rPr lang="pl-PL" sz="2900" b="1" dirty="0">
                <a:solidFill>
                  <a:srgbClr val="FF0000"/>
                </a:solidFill>
              </a:rPr>
              <a:t/>
            </a:r>
            <a:br>
              <a:rPr lang="pl-PL" sz="2900" b="1" dirty="0">
                <a:solidFill>
                  <a:srgbClr val="FF0000"/>
                </a:solidFill>
              </a:rPr>
            </a:b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4339" name="Picture 3" descr="C:\Users\Beata\Desktop\dokumenty szkolne\logo i inne grafiki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4178508"/>
          </a:xfrm>
          <a:prstGeom prst="rect">
            <a:avLst/>
          </a:prstGeom>
          <a:noFill/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72691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5400" b="1" dirty="0" smtClean="0">
                <a:latin typeface="Comic Sans MS" pitchFamily="66" charset="0"/>
              </a:rPr>
              <a:t>Szakal</a:t>
            </a:r>
            <a:endParaRPr lang="pl-PL" sz="5400" b="1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5357850" cy="478634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To „drapieżnik”, który żyje po to, by mieć rację.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Ocenia,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krytykuje, porównuje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rani. 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Oczekuje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że inni spełnią jego żądania. 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Używa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wulgaryzmów.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Sądzi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po pozorach.</a:t>
            </a: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Atakuje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kąsa, gryzie, drapie - dąży do konfliktu.</a:t>
            </a:r>
          </a:p>
          <a:p>
            <a:endParaRPr lang="pl-PL" dirty="0"/>
          </a:p>
        </p:txBody>
      </p:sp>
      <p:pic>
        <p:nvPicPr>
          <p:cNvPr id="5" name="Symbol zastępczy zawartości 4" descr="C:\Users\Student\Desktop\PBP\10613999-Zeichentrickfigur-Sly-Hund-Lizenzfreie-Bilder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518265" y="1785926"/>
            <a:ext cx="3197139" cy="3529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C:\Users\Student\Desktop\PBP\szakal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59930" y="285728"/>
            <a:ext cx="208407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az 12" descr="/pliki/zdjecia/zyr1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6870" cy="18973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cap="all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JĘzyk</a:t>
            </a:r>
            <a:r>
              <a:rPr lang="pl-PL" b="1" cap="all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Żyrafy </a:t>
            </a:r>
            <a:r>
              <a:rPr lang="pl-PL" b="1" cap="all" dirty="0" smtClean="0">
                <a:latin typeface="Comic Sans MS" pitchFamily="66" charset="0"/>
              </a:rPr>
              <a:t/>
            </a:r>
            <a:br>
              <a:rPr lang="pl-PL" b="1" cap="all" dirty="0" smtClean="0">
                <a:latin typeface="Comic Sans MS" pitchFamily="66" charset="0"/>
              </a:rPr>
            </a:br>
            <a:r>
              <a:rPr lang="pl-PL" b="1" cap="all" dirty="0" smtClean="0">
                <a:latin typeface="Comic Sans MS" pitchFamily="66" charset="0"/>
              </a:rPr>
              <a:t>czy </a:t>
            </a:r>
            <a:r>
              <a:rPr lang="pl-PL" b="1" cap="all" dirty="0" smtClean="0">
                <a:latin typeface="Comic Sans MS" pitchFamily="66" charset="0"/>
              </a:rPr>
              <a:t>szakala?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68769"/>
          </a:xfrm>
        </p:spPr>
        <p:txBody>
          <a:bodyPr>
            <a:normAutofit fontScale="62500" lnSpcReduction="20000"/>
          </a:bodyPr>
          <a:lstStyle/>
          <a:p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Chciałabym, żebyś zabrał </a:t>
            </a:r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kapcie </a:t>
            </a:r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z kuchni.</a:t>
            </a:r>
          </a:p>
          <a:p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Boję się, że się spóźnimy, dlatego ubierzmy się szybko, bo musimy już wychodzić.</a:t>
            </a:r>
          </a:p>
          <a:p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W piłkę gramy na dworze. W domu coś może się stłuc.</a:t>
            </a:r>
          </a:p>
          <a:p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Jest ci smutno, bo chciałeś pobawić się z Tomkiem, a on nie chce?</a:t>
            </a:r>
          </a:p>
          <a:p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Pochowajmy zabawki do pudełek, </a:t>
            </a:r>
            <a:b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a potem pójdziemy na dwór. </a:t>
            </a:r>
          </a:p>
          <a:p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Denerwujesz się, bo nie chcesz teraz rysować laurki dla babci? </a:t>
            </a:r>
          </a:p>
          <a:p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Widzę, że to cię bardzo rozzłościło. Czy jest ci ciężko, bo trudno ci sobie </a:t>
            </a:r>
            <a:b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900" b="1" dirty="0" smtClean="0">
                <a:solidFill>
                  <a:schemeClr val="accent3">
                    <a:lumMod val="50000"/>
                  </a:schemeClr>
                </a:solidFill>
              </a:rPr>
              <a:t>z tym poradzić? </a:t>
            </a:r>
          </a:p>
          <a:p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Znów zostawiłeś kapcie </a:t>
            </a:r>
            <a:r>
              <a:rPr lang="pl-PL" dirty="0" smtClean="0"/>
              <a:t>w </a:t>
            </a:r>
            <a:r>
              <a:rPr lang="pl-PL" dirty="0" smtClean="0"/>
              <a:t>kuchni</a:t>
            </a:r>
            <a:r>
              <a:rPr lang="pl-PL" dirty="0" smtClean="0"/>
              <a:t>!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Pospiesz się, dlaczego zawsze musisz się guzdrać</a:t>
            </a:r>
            <a:r>
              <a:rPr lang="pl-PL" dirty="0" smtClean="0"/>
              <a:t>!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Przestań natychmiast</a:t>
            </a:r>
            <a:r>
              <a:rPr lang="pl-PL" dirty="0" smtClean="0"/>
              <a:t>!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Dlaczego się mażesz? Jesteś już dużym chłopcem!</a:t>
            </a:r>
          </a:p>
          <a:p>
            <a:r>
              <a:rPr lang="pl-PL" dirty="0" smtClean="0"/>
              <a:t>Nigdzie nie wyjdziemy, jeśli nie posprzątasz tego bałaganu w pokoju.</a:t>
            </a:r>
          </a:p>
          <a:p>
            <a:r>
              <a:rPr lang="pl-PL" dirty="0" smtClean="0"/>
              <a:t>Dlaczego nigdy nie robisz tego, </a:t>
            </a:r>
            <a:br>
              <a:rPr lang="pl-PL" dirty="0" smtClean="0"/>
            </a:br>
            <a:r>
              <a:rPr lang="pl-PL" dirty="0" smtClean="0"/>
              <a:t>o co cię proszę?</a:t>
            </a:r>
          </a:p>
          <a:p>
            <a:r>
              <a:rPr lang="pl-PL" dirty="0" smtClean="0"/>
              <a:t>Idź do pokoju i uspokój się!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C:\Users\Student\Desktop\PBP\porozumienie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8992" cy="19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			</a:t>
            </a:r>
            <a:r>
              <a:rPr lang="pl-PL" b="1" dirty="0" smtClean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4 kroki rozmowy</a:t>
            </a:r>
            <a:endParaRPr lang="pl-PL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29196"/>
          </a:xfrm>
        </p:spPr>
        <p:txBody>
          <a:bodyPr>
            <a:normAutofit fontScale="70000" lnSpcReduction="20000"/>
          </a:bodyPr>
          <a:lstStyle/>
          <a:p>
            <a:endParaRPr lang="pl-PL" dirty="0" smtClean="0"/>
          </a:p>
          <a:p>
            <a:pPr>
              <a:buNone/>
            </a:pPr>
            <a:r>
              <a:rPr lang="pl-PL" sz="2900" u="sng" dirty="0" smtClean="0"/>
              <a:t>To </a:t>
            </a:r>
            <a:r>
              <a:rPr lang="pl-PL" sz="2900" u="sng" dirty="0" smtClean="0"/>
              <a:t>podstawowa zasada jaką proponuje PBP, w celu budowania </a:t>
            </a:r>
            <a:r>
              <a:rPr lang="pl-PL" sz="2900" u="sng" dirty="0" smtClean="0"/>
              <a:t>dobrej rozmowy.</a:t>
            </a:r>
          </a:p>
          <a:p>
            <a:pPr>
              <a:buNone/>
            </a:pPr>
            <a:endParaRPr lang="pl-PL" sz="2900" u="sng" dirty="0" smtClean="0"/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Obserwacja</a:t>
            </a:r>
            <a:r>
              <a:rPr lang="pl-PL" dirty="0" smtClean="0"/>
              <a:t> - opisujemy to co widzimy, fakty, bez oceniania.</a:t>
            </a:r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Nazwanie uczuć- </a:t>
            </a:r>
            <a:r>
              <a:rPr lang="pl-PL" dirty="0" smtClean="0"/>
              <a:t>m</a:t>
            </a:r>
            <a:r>
              <a:rPr lang="pl-PL" dirty="0" smtClean="0"/>
              <a:t>ając </a:t>
            </a:r>
            <a:r>
              <a:rPr lang="pl-PL" dirty="0" smtClean="0"/>
              <a:t>przypuszczenia co do uczuć drugiej osoby, nazywamy je, mówiąc np. </a:t>
            </a:r>
            <a:r>
              <a:rPr lang="pl-PL" b="1" i="1" dirty="0" smtClean="0"/>
              <a:t>"Domyślam się, że jesteś zły, smutny, mam rację?"</a:t>
            </a:r>
            <a:endParaRPr lang="pl-PL" dirty="0" smtClean="0"/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Wyrażanie potrzeb</a:t>
            </a:r>
            <a:r>
              <a:rPr lang="pl-PL" dirty="0" smtClean="0"/>
              <a:t>- </a:t>
            </a:r>
            <a:r>
              <a:rPr lang="pl-PL" dirty="0" smtClean="0"/>
              <a:t>czyli </a:t>
            </a:r>
            <a:r>
              <a:rPr lang="pl-PL" dirty="0" smtClean="0"/>
              <a:t>wyrażenie </a:t>
            </a:r>
            <a:r>
              <a:rPr lang="pl-PL" dirty="0" smtClean="0"/>
              <a:t>przypuszczenia </a:t>
            </a:r>
            <a:r>
              <a:rPr lang="pl-PL" dirty="0" smtClean="0"/>
              <a:t>co do ewentualnej przyczyny określonego stanu emocjonalnego, np.</a:t>
            </a:r>
          </a:p>
          <a:p>
            <a:r>
              <a:rPr lang="pl-PL" b="1" i="1" dirty="0" smtClean="0"/>
              <a:t> "Mam wrażenie, że masz do mnie żal, że wczoraj nie pozwoliłam ci obejrzeć bajki. Masz żal, bo sam chciałbyś decydować o tym jak spędzasz czas?"</a:t>
            </a:r>
            <a:endParaRPr lang="pl-PL" dirty="0" smtClean="0"/>
          </a:p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Prośba</a:t>
            </a:r>
            <a:r>
              <a:rPr lang="pl-PL" dirty="0" smtClean="0"/>
              <a:t> - sformułowanie jej za drugą osobę, ale z możliwością skorygowania.</a:t>
            </a:r>
          </a:p>
          <a:p>
            <a:r>
              <a:rPr lang="pl-PL" b="1" i="1" dirty="0" smtClean="0"/>
              <a:t> "Czy dobrze rozumiem, że też chciałbyś decydować o tym, jak będziemy spędzać wspólnie czas?"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5400" b="1" dirty="0" smtClean="0">
                <a:latin typeface="Comic Sans MS" pitchFamily="66" charset="0"/>
              </a:rPr>
              <a:t/>
            </a:r>
            <a:br>
              <a:rPr lang="pl-PL" sz="5400" b="1" dirty="0" smtClean="0">
                <a:latin typeface="Comic Sans MS" pitchFamily="66" charset="0"/>
              </a:rPr>
            </a:br>
            <a:r>
              <a:rPr lang="pl-PL" sz="5400" b="1" dirty="0" smtClean="0">
                <a:solidFill>
                  <a:srgbClr val="C00000"/>
                </a:solidFill>
                <a:latin typeface="Comic Sans MS" pitchFamily="66" charset="0"/>
              </a:rPr>
              <a:t>Językiem </a:t>
            </a:r>
            <a:r>
              <a:rPr lang="pl-PL" sz="5400" b="1" dirty="0" smtClean="0">
                <a:solidFill>
                  <a:srgbClr val="C00000"/>
                </a:solidFill>
                <a:latin typeface="Comic Sans MS" pitchFamily="66" charset="0"/>
              </a:rPr>
              <a:t>żyrafy</a:t>
            </a:r>
            <a:r>
              <a:rPr lang="pl-PL" sz="5400" dirty="0" smtClean="0">
                <a:latin typeface="Comic Sans MS" pitchFamily="66" charset="0"/>
              </a:rPr>
              <a:t/>
            </a:r>
            <a:br>
              <a:rPr lang="pl-PL" sz="5400" dirty="0" smtClean="0">
                <a:latin typeface="Comic Sans MS" pitchFamily="66" charset="0"/>
              </a:rPr>
            </a:br>
            <a:endParaRPr lang="pl-PL" sz="5400" dirty="0"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/>
              <a:t>"Kiedy podnosisz na mnie głos…" 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(Obserwacja)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b="1" dirty="0" smtClean="0"/>
              <a:t>"…czuję złość, smutek, jest mi bardzo przykro, ..."(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Uczucie)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b="1" dirty="0" smtClean="0"/>
              <a:t>"…ponieważ bardzo potrzebuję spokojnej rozmowy  i szacunku."(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Potrzeba)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b="1" dirty="0" smtClean="0"/>
              <a:t>„Proszę cię, żebyś mówił do mnie spokojnym głosem."  </a:t>
            </a:r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(Prośba)</a:t>
            </a:r>
            <a:endParaRPr lang="pl-PL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20482" name="Picture 2" descr="C:\Users\Beata\Desktop\Mówię językiem żyrafy\DSC015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4079" y="2143116"/>
            <a:ext cx="4667283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Comic Sans MS" pitchFamily="66" charset="0"/>
              </a:rPr>
              <a:t>warsztaty</a:t>
            </a:r>
            <a:endParaRPr lang="pl-PL" sz="5400" b="1" dirty="0">
              <a:latin typeface="Comic Sans MS" pitchFamily="66" charset="0"/>
            </a:endParaRPr>
          </a:p>
        </p:txBody>
      </p:sp>
      <p:pic>
        <p:nvPicPr>
          <p:cNvPr id="21506" name="Picture 2" descr="C:\Users\Beata\Desktop\język żyrafy\IMG_20170201_084533_BURST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786058"/>
            <a:ext cx="4038600" cy="3028950"/>
          </a:xfrm>
          <a:prstGeom prst="rect">
            <a:avLst/>
          </a:prstGeom>
          <a:noFill/>
        </p:spPr>
      </p:pic>
      <p:pic>
        <p:nvPicPr>
          <p:cNvPr id="21507" name="Picture 3" descr="C:\Users\Beata\Desktop\język żyrafy\IMG_20170201_092923_BURST001_C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Beata\Desktop\język żyrafy\IMG_20170201_094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44" y="571480"/>
            <a:ext cx="3643338" cy="4857784"/>
          </a:xfrm>
          <a:prstGeom prst="rect">
            <a:avLst/>
          </a:prstGeom>
          <a:noFill/>
        </p:spPr>
      </p:pic>
      <p:pic>
        <p:nvPicPr>
          <p:cNvPr id="22532" name="Picture 4" descr="C:\Users\Beata\Desktop\język żyrafy\IMG_20170201_102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85860"/>
            <a:ext cx="3786214" cy="5048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Beata\Desktop\język żyrafy\IMG_20170215_1014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4038600" cy="3028950"/>
          </a:xfrm>
          <a:prstGeom prst="rect">
            <a:avLst/>
          </a:prstGeom>
          <a:noFill/>
        </p:spPr>
      </p:pic>
      <p:pic>
        <p:nvPicPr>
          <p:cNvPr id="23555" name="Picture 3" descr="C:\Users\Beata\Desktop\język żyrafy\IMG_20170215_1029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23" y="2928934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Beata\Desktop\język żyrafy\IMG_20170301_0928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39335"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24579" name="Picture 3" descr="C:\Users\Beata\Desktop\język żyrafy\IMG_20170301_082517_BURST001_CO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749882">
            <a:off x="4593992" y="1351275"/>
            <a:ext cx="4255111" cy="319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Podsumowanie</a:t>
            </a:r>
            <a:r>
              <a:rPr lang="pl-PL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rocznej pracy</a:t>
            </a:r>
            <a:endParaRPr lang="pl-PL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C:\Users\Beata\Desktop\Mówię językiem żyrafy\DSC016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765644">
            <a:off x="4429123" y="2857496"/>
            <a:ext cx="4229101" cy="3171826"/>
          </a:xfrm>
          <a:prstGeom prst="rect">
            <a:avLst/>
          </a:prstGeom>
          <a:noFill/>
        </p:spPr>
      </p:pic>
      <p:pic>
        <p:nvPicPr>
          <p:cNvPr id="25603" name="Picture 3" descr="C:\Users\Beata\Desktop\Mówię językiem żyrafy\DSC016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59521">
            <a:off x="285720" y="207167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Rodzice z dziećmi</a:t>
            </a:r>
            <a:endParaRPr lang="pl-PL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C:\Users\Beata\Desktop\Mówię językiem żyrafy\DSC015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26627" name="Picture 3" descr="C:\Users\Beata\Desktop\Mówię językiem żyrafy\DSC015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Lektura obowiązkowa: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 descr="C:\Users\Beata\Desktop\język żyrafy\w-swiecie-porozumienia-bez-przemo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39687">
            <a:off x="350200" y="1569479"/>
            <a:ext cx="3546472" cy="5484235"/>
          </a:xfrm>
          <a:prstGeom prst="rect">
            <a:avLst/>
          </a:prstGeom>
          <a:noFill/>
        </p:spPr>
      </p:pic>
      <p:pic>
        <p:nvPicPr>
          <p:cNvPr id="15363" name="Picture 3" descr="C:\Users\Beata\Desktop\język żyrafy\Porozumienie-bez-przemocy-cwiczenia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9969">
            <a:off x="5177756" y="1576624"/>
            <a:ext cx="3441728" cy="4951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635167">
            <a:off x="457200" y="274638"/>
            <a:ext cx="8229600" cy="1143000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latin typeface="Comic Sans MS" pitchFamily="66" charset="0"/>
              </a:rPr>
              <a:t>Logo projektu</a:t>
            </a:r>
            <a:endParaRPr lang="pl-PL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7650" name="Picture 2" descr="C:\Users\Beata\Desktop\Mówię językiem żyrafy\zyrafka-gotow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2046" y="1189102"/>
            <a:ext cx="4121954" cy="5668898"/>
          </a:xfrm>
          <a:prstGeom prst="rect">
            <a:avLst/>
          </a:prstGeom>
          <a:noFill/>
        </p:spPr>
      </p:pic>
      <p:pic>
        <p:nvPicPr>
          <p:cNvPr id="27651" name="Picture 3" descr="C:\Users\Beata\Desktop\Mówię językiem żyrafy\DSC015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Praca przestrzenna</a:t>
            </a:r>
            <a:endParaRPr lang="pl-PL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8674" name="Picture 2" descr="C:\Users\Beata\Desktop\Mówię językiem żyrafy\20170519_1531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711" y="1600200"/>
            <a:ext cx="2715578" cy="4525963"/>
          </a:xfrm>
          <a:prstGeom prst="rect">
            <a:avLst/>
          </a:prstGeom>
          <a:noFill/>
        </p:spPr>
      </p:pic>
      <p:pic>
        <p:nvPicPr>
          <p:cNvPr id="28675" name="Picture 3" descr="C:\Users\Beata\Desktop\Mówię językiem żyrafy\20170519_1532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711" y="1600200"/>
            <a:ext cx="271557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eata\Desktop\Mówię językiem żyrafy\DSC016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8"/>
            <a:ext cx="4038600" cy="3028950"/>
          </a:xfrm>
          <a:prstGeom prst="rect">
            <a:avLst/>
          </a:prstGeom>
          <a:noFill/>
        </p:spPr>
      </p:pic>
      <p:pic>
        <p:nvPicPr>
          <p:cNvPr id="29700" name="Picture 4" descr="C:\Users\Beata\Desktop\Mówię językiem żyrafy\DSC017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4038600" cy="3028950"/>
          </a:xfrm>
          <a:prstGeom prst="rect">
            <a:avLst/>
          </a:prstGeom>
          <a:noFill/>
        </p:spPr>
      </p:pic>
      <p:pic>
        <p:nvPicPr>
          <p:cNvPr id="29701" name="Picture 5" descr="C:\Users\Beata\Desktop\Mówię językiem żyrafy\DSC01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4143372" cy="3107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Beata\Desktop\Mówię językiem żyrafy\DSC015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00751">
            <a:off x="285720" y="3500438"/>
            <a:ext cx="4038600" cy="3028950"/>
          </a:xfrm>
          <a:prstGeom prst="rect">
            <a:avLst/>
          </a:prstGeom>
          <a:noFill/>
        </p:spPr>
      </p:pic>
      <p:pic>
        <p:nvPicPr>
          <p:cNvPr id="30723" name="Picture 3" descr="C:\Users\Beata\Desktop\Mówię językiem żyrafy\DSC015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23385">
            <a:off x="4786314" y="3500438"/>
            <a:ext cx="4038600" cy="3028950"/>
          </a:xfrm>
          <a:prstGeom prst="rect">
            <a:avLst/>
          </a:prstGeom>
          <a:noFill/>
        </p:spPr>
      </p:pic>
      <p:pic>
        <p:nvPicPr>
          <p:cNvPr id="30727" name="Picture 7" descr="C:\Users\Beata\Desktop\Mówię językiem żyrafy\DSC01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65500">
            <a:off x="2786050" y="285728"/>
            <a:ext cx="4357718" cy="326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Beata\Desktop\Mówię językiem żyrafy\DSC01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357298"/>
            <a:ext cx="6358486" cy="476886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105347"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6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Co dalej?</a:t>
            </a:r>
            <a:endParaRPr lang="pl-PL" sz="6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2400" b="1" dirty="0" smtClean="0"/>
              <a:t>Tytuł: </a:t>
            </a:r>
            <a:r>
              <a:rPr lang="pl-PL" sz="2400" b="1" dirty="0" smtClean="0">
                <a:solidFill>
                  <a:srgbClr val="FF0000"/>
                </a:solidFill>
              </a:rPr>
              <a:t>Mówię językiem żyrafy </a:t>
            </a:r>
            <a:r>
              <a:rPr lang="pl-PL" sz="2400" dirty="0" smtClean="0">
                <a:solidFill>
                  <a:srgbClr val="FF0000"/>
                </a:solidFill>
              </a:rPr>
              <a:t/>
            </a:r>
            <a:br>
              <a:rPr lang="pl-PL" sz="2400" dirty="0" smtClean="0">
                <a:solidFill>
                  <a:srgbClr val="FF0000"/>
                </a:solidFill>
              </a:rPr>
            </a:br>
            <a:r>
              <a:rPr lang="pl-PL" sz="2400" dirty="0" smtClean="0">
                <a:solidFill>
                  <a:srgbClr val="FF0000"/>
                </a:solidFill>
              </a:rPr>
              <a:t>	</a:t>
            </a:r>
            <a:r>
              <a:rPr lang="pl-PL" sz="2400" b="1" dirty="0" smtClean="0">
                <a:solidFill>
                  <a:srgbClr val="FF0000"/>
                </a:solidFill>
              </a:rPr>
              <a:t>(</a:t>
            </a:r>
            <a:r>
              <a:rPr lang="pl-PL" sz="2400" b="1" dirty="0" smtClean="0">
                <a:solidFill>
                  <a:srgbClr val="FF0000"/>
                </a:solidFill>
              </a:rPr>
              <a:t>warsztaty pedagogiczne: Porozumienie bez przemocy </a:t>
            </a: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jako </a:t>
            </a:r>
            <a:r>
              <a:rPr lang="pl-PL" sz="2400" b="1" dirty="0" smtClean="0">
                <a:solidFill>
                  <a:srgbClr val="FF0000"/>
                </a:solidFill>
              </a:rPr>
              <a:t>wstęp do mediacji rówieśniczych)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eata\Desktop\dokumenty szkolne\logo i inne grafiki\LOGO SP nr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500165" cy="1758060"/>
          </a:xfrm>
          <a:prstGeom prst="rect">
            <a:avLst/>
          </a:prstGeom>
          <a:noFill/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972072"/>
          </a:xfrm>
        </p:spPr>
        <p:txBody>
          <a:bodyPr>
            <a:normAutofit fontScale="25000" lnSpcReduction="20000"/>
          </a:bodyPr>
          <a:lstStyle/>
          <a:p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sz="6400" b="1" dirty="0" smtClean="0"/>
              <a:t>Autorzy: </a:t>
            </a:r>
            <a:r>
              <a:rPr lang="pl-PL" sz="6400" dirty="0" smtClean="0"/>
              <a:t>Justyna Sandomierska (pedagog), Monika Chrząstek (psycholog), Beata Wójtowicz,</a:t>
            </a:r>
          </a:p>
          <a:p>
            <a:pPr>
              <a:buNone/>
            </a:pPr>
            <a:r>
              <a:rPr lang="pl-PL" sz="6400" b="1" dirty="0" smtClean="0"/>
              <a:t>Adresat: </a:t>
            </a:r>
            <a:r>
              <a:rPr lang="pl-PL" sz="6400" dirty="0" smtClean="0"/>
              <a:t>klasa VI</a:t>
            </a:r>
          </a:p>
          <a:p>
            <a:pPr>
              <a:buNone/>
            </a:pPr>
            <a:r>
              <a:rPr lang="pl-PL" sz="6400" b="1" dirty="0" smtClean="0"/>
              <a:t>Przewidywana liczba uczniów biorących udział w innowacji</a:t>
            </a:r>
            <a:r>
              <a:rPr lang="pl-PL" sz="6400" dirty="0" smtClean="0"/>
              <a:t>:  20 (cała klasa)</a:t>
            </a:r>
          </a:p>
          <a:p>
            <a:pPr>
              <a:buNone/>
            </a:pPr>
            <a:r>
              <a:rPr lang="pl-PL" sz="6400" b="1" dirty="0" smtClean="0"/>
              <a:t>Czas trwania: </a:t>
            </a:r>
            <a:r>
              <a:rPr lang="pl-PL" sz="6400" dirty="0" smtClean="0"/>
              <a:t>1 rok, 1 godz. tygodniowo</a:t>
            </a:r>
          </a:p>
          <a:p>
            <a:pPr>
              <a:buNone/>
            </a:pPr>
            <a:r>
              <a:rPr lang="pl-PL" sz="6400" b="1" dirty="0" smtClean="0"/>
              <a:t>Uzasadnienie potrzeby wprowadzenia innowacji.</a:t>
            </a:r>
            <a:endParaRPr lang="pl-PL" sz="6400" dirty="0" smtClean="0"/>
          </a:p>
          <a:p>
            <a:pPr algn="just"/>
            <a:r>
              <a:rPr lang="pl-PL" sz="6400" dirty="0" smtClean="0"/>
              <a:t>Mediacja to metoda rozwiązywania sporów, w której osoba trzecia pomaga stronom we wzajemnej komunikacji, określeniu interesów i kwestii do dyskusji oraz dojściu do rozwiązania problemu. Coraz częściej to praca mediatorów rodzinnych czy sądowych zastępuje procesy sądowe dając wymierne korzyści obu stronom konfliktu. Mediacja w szkole uczy, jak </a:t>
            </a:r>
            <a:r>
              <a:rPr lang="pl-PL" sz="6400" dirty="0" smtClean="0"/>
              <a:t/>
            </a:r>
            <a:br>
              <a:rPr lang="pl-PL" sz="6400" dirty="0" smtClean="0"/>
            </a:br>
            <a:r>
              <a:rPr lang="pl-PL" sz="6400" dirty="0" smtClean="0"/>
              <a:t>z </a:t>
            </a:r>
            <a:r>
              <a:rPr lang="pl-PL" sz="6400" dirty="0" smtClean="0"/>
              <a:t>szacunkiem rozwiązywać konflikty, a tym samym zapobiega przemocy w środowisku szkolnym.</a:t>
            </a:r>
          </a:p>
          <a:p>
            <a:pPr algn="just"/>
            <a:r>
              <a:rPr lang="pl-PL" sz="6400" dirty="0" smtClean="0"/>
              <a:t>W szkole pracuje 2 nauczycieli, którzy ukończyli kurs mediacji i są przygotowani do pełnienia tej funkcji. Współpracują oni z mediatorami z Poradni Psychologiczno – Pedagogicznej w Leżajsku tworząc pilotażowy program wprowadzenia mediacji rówieśniczych w Szkole Podstawowej nr 1 w Leżajsku.</a:t>
            </a:r>
          </a:p>
          <a:p>
            <a:pPr algn="just"/>
            <a:r>
              <a:rPr lang="pl-PL" sz="6400" dirty="0" smtClean="0"/>
              <a:t>Innowacja jest </a:t>
            </a:r>
            <a:r>
              <a:rPr lang="pl-PL" sz="6400" u="sng" dirty="0" smtClean="0"/>
              <a:t>rocznym przygotowaniem </a:t>
            </a:r>
            <a:r>
              <a:rPr lang="pl-PL" sz="6400" dirty="0" smtClean="0"/>
              <a:t>najstarszej grupy uczniów, spośród których </a:t>
            </a:r>
            <a:r>
              <a:rPr lang="pl-PL" sz="6400" dirty="0" smtClean="0"/>
              <a:t/>
            </a:r>
            <a:br>
              <a:rPr lang="pl-PL" sz="6400" dirty="0" smtClean="0"/>
            </a:br>
            <a:r>
              <a:rPr lang="pl-PL" sz="6400" dirty="0" smtClean="0"/>
              <a:t>w </a:t>
            </a:r>
            <a:r>
              <a:rPr lang="pl-PL" sz="6400" dirty="0" smtClean="0"/>
              <a:t>przyszłym roku szkolnym będzie można wyłowić liderów (najaktywniejszych, zainteresowanych  problematyką poprawy relacji międzyludzkich) – którzy wdrożą się do pełnienia w szkole roli mediatorów rówieśniczych. Uczniowie ci w profesjonalny sposób, pod opieką dorosłych mediatorów będą mogli pomagać w rozstrzyganiu konfliktów między uczniami.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	Cele </a:t>
            </a:r>
            <a:r>
              <a:rPr lang="pl-PL" b="1" dirty="0" smtClean="0">
                <a:solidFill>
                  <a:srgbClr val="FF0000"/>
                </a:solidFill>
              </a:rPr>
              <a:t>działalności innowacyjnej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Beata\Desktop\dokumenty szkolne\logo i inne grafiki\LOGO SP nr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500165" cy="175806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6400" dirty="0" smtClean="0"/>
          </a:p>
          <a:p>
            <a:pPr algn="just"/>
            <a:r>
              <a:rPr lang="pl-PL" sz="8600" dirty="0" smtClean="0">
                <a:latin typeface="Arial" pitchFamily="34" charset="0"/>
                <a:cs typeface="Arial" pitchFamily="34" charset="0"/>
              </a:rPr>
              <a:t>Przygotowanie grupy uczniów do prowadzenia w szkole mediacji rówieśniczych poprzez warsztaty prowadzone wg znanej i szeroko stosowanej metody Marshalla B. Rosenberga – Porozumiewania się bez przemocy (PBP).</a:t>
            </a:r>
          </a:p>
          <a:p>
            <a:pPr algn="just"/>
            <a:r>
              <a:rPr lang="pl-PL" sz="8600" dirty="0" smtClean="0">
                <a:latin typeface="Arial" pitchFamily="34" charset="0"/>
                <a:cs typeface="Arial" pitchFamily="34" charset="0"/>
              </a:rPr>
              <a:t>Podczas zajęć opartych na dramie, wielu metodach aktywizujących uczniowie zdobywać będą nowe umiejętności pozwalające:</a:t>
            </a:r>
          </a:p>
          <a:p>
            <a:pPr lvl="0" algn="just">
              <a:buNone/>
            </a:pPr>
            <a:r>
              <a:rPr lang="pl-PL" sz="8600" dirty="0" smtClean="0">
                <a:latin typeface="Arial" pitchFamily="34" charset="0"/>
                <a:cs typeface="Arial" pitchFamily="34" charset="0"/>
              </a:rPr>
              <a:t>	- stosować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mowę unikając przemocy i agresji,</a:t>
            </a:r>
          </a:p>
          <a:p>
            <a:pPr lvl="0">
              <a:buNone/>
            </a:pPr>
            <a:r>
              <a:rPr lang="pl-PL" sz="8600" dirty="0" smtClean="0">
                <a:latin typeface="Arial" pitchFamily="34" charset="0"/>
                <a:cs typeface="Arial" pitchFamily="34" charset="0"/>
              </a:rPr>
              <a:t>	-uświadamiać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sobie własne spostrzeżenia, uczucia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8600" dirty="0" smtClean="0">
                <a:latin typeface="Arial" pitchFamily="34" charset="0"/>
                <a:cs typeface="Arial" pitchFamily="34" charset="0"/>
              </a:rPr>
            </a:br>
            <a:r>
              <a:rPr lang="pl-PL" sz="8600" dirty="0" smtClean="0">
                <a:latin typeface="Arial" pitchFamily="34" charset="0"/>
                <a:cs typeface="Arial" pitchFamily="34" charset="0"/>
              </a:rPr>
              <a:t>i pragnienia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buNone/>
            </a:pPr>
            <a:r>
              <a:rPr lang="pl-PL" sz="8600" dirty="0" smtClean="0">
                <a:latin typeface="Arial" pitchFamily="34" charset="0"/>
                <a:cs typeface="Arial" pitchFamily="34" charset="0"/>
              </a:rPr>
              <a:t>	-tworzyć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świadome wypowiedzi, wyrażające siebie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szczerze </a:t>
            </a:r>
            <a:br>
              <a:rPr lang="pl-PL" sz="8600" dirty="0" smtClean="0">
                <a:latin typeface="Arial" pitchFamily="34" charset="0"/>
                <a:cs typeface="Arial" pitchFamily="34" charset="0"/>
              </a:rPr>
            </a:br>
            <a:r>
              <a:rPr lang="pl-PL" sz="8600" dirty="0" smtClean="0">
                <a:latin typeface="Arial" pitchFamily="34" charset="0"/>
                <a:cs typeface="Arial" pitchFamily="34" charset="0"/>
              </a:rPr>
              <a:t>i jasno; </a:t>
            </a:r>
          </a:p>
          <a:p>
            <a:pPr lvl="0">
              <a:buNone/>
            </a:pPr>
            <a:r>
              <a:rPr lang="pl-PL" sz="8600" dirty="0" smtClean="0">
                <a:latin typeface="Arial" pitchFamily="34" charset="0"/>
                <a:cs typeface="Arial" pitchFamily="34" charset="0"/>
              </a:rPr>
              <a:t>	-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szacunkiem i empatią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zwracać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uwagę na innych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ludzi; </a:t>
            </a:r>
            <a:endParaRPr lang="pl-PL" sz="8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pl-PL" sz="8600" dirty="0" smtClean="0">
                <a:latin typeface="Arial" pitchFamily="34" charset="0"/>
                <a:cs typeface="Arial" pitchFamily="34" charset="0"/>
              </a:rPr>
              <a:t>	- dostrzegać </a:t>
            </a:r>
            <a:r>
              <a:rPr lang="pl-PL" sz="8600" dirty="0" smtClean="0">
                <a:latin typeface="Arial" pitchFamily="34" charset="0"/>
                <a:cs typeface="Arial" pitchFamily="34" charset="0"/>
              </a:rPr>
              <a:t>własne oraz cudze potrzeby i oczekiwania.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	</a:t>
            </a:r>
            <a:r>
              <a:rPr lang="pl-PL" b="1" dirty="0" smtClean="0">
                <a:solidFill>
                  <a:srgbClr val="FF0000"/>
                </a:solidFill>
              </a:rPr>
              <a:t>Na </a:t>
            </a:r>
            <a:r>
              <a:rPr lang="pl-PL" b="1" dirty="0" smtClean="0">
                <a:solidFill>
                  <a:srgbClr val="FF0000"/>
                </a:solidFill>
              </a:rPr>
              <a:t>czym polega nowatorstwo projektu?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32500" lnSpcReduction="20000"/>
          </a:bodyPr>
          <a:lstStyle/>
          <a:p>
            <a:endParaRPr lang="pl-PL" sz="5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5500" dirty="0" smtClean="0">
                <a:latin typeface="Arial" pitchFamily="34" charset="0"/>
                <a:cs typeface="Arial" pitchFamily="34" charset="0"/>
              </a:rPr>
              <a:t>Uczniowie 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>na </a:t>
            </a:r>
            <a:r>
              <a:rPr lang="pl-PL" sz="5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cotygodniowych zajęciach 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>z psychologiem lub pedagogiem poznawać będą nową metodę porozumiewania się (PBP), która stosowana w praktyce przynieść może tylko korzyści. Tego typu zajęć do tej pory szkoła nie oferowała.</a:t>
            </a:r>
          </a:p>
          <a:p>
            <a:pPr>
              <a:buNone/>
            </a:pPr>
            <a:endParaRPr lang="pl-PL" sz="55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5500" dirty="0" smtClean="0">
                <a:latin typeface="Arial" pitchFamily="34" charset="0"/>
                <a:cs typeface="Arial" pitchFamily="34" charset="0"/>
              </a:rPr>
              <a:t>Program innowacji oprócz warsztatów dla kl.6 przewiduje:</a:t>
            </a:r>
          </a:p>
          <a:p>
            <a:pPr>
              <a:buNone/>
            </a:pPr>
            <a:endParaRPr lang="pl-PL" sz="55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pl-PL" sz="5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5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warsztaty dla pracowników Szkoły 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>i kl.6 prowadzone przez trenera 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5500" dirty="0" smtClean="0">
                <a:latin typeface="Arial" pitchFamily="34" charset="0"/>
                <a:cs typeface="Arial" pitchFamily="34" charset="0"/>
              </a:rPr>
            </a:br>
            <a:r>
              <a:rPr lang="pl-PL" sz="55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>Polskiego Centrum Mediacji od wprowadzające w problematykę mediacji;</a:t>
            </a:r>
          </a:p>
          <a:p>
            <a:pPr lvl="0">
              <a:buNone/>
            </a:pPr>
            <a:r>
              <a:rPr lang="pl-PL" sz="5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5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warsztaty dla rodziców 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>uczniów;</a:t>
            </a:r>
            <a:endParaRPr lang="pl-PL" sz="55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pl-PL" sz="5500" dirty="0" smtClean="0">
                <a:latin typeface="Arial" pitchFamily="34" charset="0"/>
                <a:cs typeface="Arial" pitchFamily="34" charset="0"/>
              </a:rPr>
              <a:t>- krótkie </a:t>
            </a:r>
            <a:r>
              <a:rPr lang="pl-PL" sz="5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spotkania z uczniami pozostałych klas 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>nt. PBP;</a:t>
            </a:r>
          </a:p>
          <a:p>
            <a:pPr lvl="0">
              <a:buNone/>
            </a:pPr>
            <a:r>
              <a:rPr lang="pl-PL" sz="5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5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informacje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> w formie wykładu, gazetek, prezentacji na stronie internetowej Szkoły dla ogółu rodziców;</a:t>
            </a:r>
          </a:p>
          <a:p>
            <a:pPr lvl="0">
              <a:buNone/>
            </a:pPr>
            <a:r>
              <a:rPr lang="pl-PL" sz="55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5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konkursy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> podsumowujące roczną pracę;</a:t>
            </a:r>
          </a:p>
          <a:p>
            <a:pPr lvl="0">
              <a:buNone/>
            </a:pPr>
            <a:r>
              <a:rPr lang="pl-PL" sz="5500" dirty="0" smtClean="0">
                <a:latin typeface="Arial" pitchFamily="34" charset="0"/>
                <a:cs typeface="Arial" pitchFamily="34" charset="0"/>
              </a:rPr>
              <a:t>- prezentacje multimedialną </a:t>
            </a:r>
            <a:r>
              <a:rPr lang="pl-PL" sz="5500" dirty="0" smtClean="0">
                <a:latin typeface="Arial" pitchFamily="34" charset="0"/>
                <a:cs typeface="Arial" pitchFamily="34" charset="0"/>
              </a:rPr>
              <a:t>uczniów;</a:t>
            </a:r>
            <a:endParaRPr lang="pl-PL" sz="5500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pl-PL" sz="5500" dirty="0" smtClean="0">
                <a:latin typeface="Arial" pitchFamily="34" charset="0"/>
                <a:cs typeface="Arial" pitchFamily="34" charset="0"/>
              </a:rPr>
              <a:t> -Inne formy prezentacji efektów innowacji.</a:t>
            </a:r>
          </a:p>
          <a:p>
            <a:endParaRPr lang="pl-PL" sz="55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  <p:pic>
        <p:nvPicPr>
          <p:cNvPr id="4" name="Picture 2" descr="C:\Users\Beata\Desktop\dokumenty szkolne\logo i inne grafiki\LOGO SP nr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500165" cy="1758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Spodziewane efekty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Beata\Desktop\dokumenty szkolne\logo i inne grafiki\LOGO SP nr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1500165" cy="1758060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l-PL" dirty="0" smtClean="0"/>
              <a:t>	</a:t>
            </a:r>
            <a:r>
              <a:rPr lang="pl-PL" dirty="0" smtClean="0"/>
              <a:t>		Po </a:t>
            </a:r>
            <a:r>
              <a:rPr lang="pl-PL" dirty="0" smtClean="0"/>
              <a:t>roku uczestnictwa w warsztatach </a:t>
            </a:r>
            <a:r>
              <a:rPr lang="pl-PL" b="1" dirty="0" smtClean="0">
                <a:solidFill>
                  <a:srgbClr val="C00000"/>
                </a:solidFill>
              </a:rPr>
              <a:t>wyłoni się grupa osób zaangażowana </a:t>
            </a:r>
            <a:r>
              <a:rPr lang="pl-PL" b="1" dirty="0" smtClean="0">
                <a:solidFill>
                  <a:srgbClr val="C00000"/>
                </a:solidFill>
              </a:rPr>
              <a:t/>
            </a:r>
            <a:br>
              <a:rPr lang="pl-PL" b="1" dirty="0" smtClean="0">
                <a:solidFill>
                  <a:srgbClr val="C00000"/>
                </a:solidFill>
              </a:rPr>
            </a:br>
            <a:r>
              <a:rPr lang="pl-PL" b="1" dirty="0" smtClean="0">
                <a:solidFill>
                  <a:srgbClr val="C00000"/>
                </a:solidFill>
              </a:rPr>
              <a:t>w </a:t>
            </a:r>
            <a:r>
              <a:rPr lang="pl-PL" b="1" dirty="0" smtClean="0">
                <a:solidFill>
                  <a:srgbClr val="C00000"/>
                </a:solidFill>
              </a:rPr>
              <a:t>problematykę kontaktów międzyludzkich</a:t>
            </a:r>
            <a:r>
              <a:rPr lang="pl-PL" dirty="0" smtClean="0"/>
              <a:t>, zaś większość uczniów będzie:</a:t>
            </a:r>
          </a:p>
          <a:p>
            <a:pPr algn="just">
              <a:buNone/>
            </a:pPr>
            <a:endParaRPr lang="pl-PL" dirty="0" smtClean="0"/>
          </a:p>
          <a:p>
            <a:r>
              <a:rPr lang="pl-PL" dirty="0" smtClean="0"/>
              <a:t>umiała wyrażać swoje uczucia, oczekiwania </a:t>
            </a:r>
            <a:br>
              <a:rPr lang="pl-PL" dirty="0" smtClean="0"/>
            </a:br>
            <a:r>
              <a:rPr lang="pl-PL" dirty="0" smtClean="0"/>
              <a:t>i potrzeby bez negatywnych emocji;</a:t>
            </a:r>
          </a:p>
          <a:p>
            <a:r>
              <a:rPr lang="pl-PL" dirty="0" smtClean="0"/>
              <a:t>rozumiała potrzeby i uczucia innych;</a:t>
            </a:r>
          </a:p>
          <a:p>
            <a:r>
              <a:rPr lang="pl-PL" dirty="0" smtClean="0"/>
              <a:t>unikała agresywnego zachowania;</a:t>
            </a:r>
          </a:p>
          <a:p>
            <a:pPr>
              <a:buNone/>
            </a:pPr>
            <a:r>
              <a:rPr lang="pl-PL" b="1" i="1" dirty="0" smtClean="0"/>
              <a:t>	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cap="all" dirty="0" smtClean="0"/>
              <a:t/>
            </a:r>
            <a:br>
              <a:rPr lang="pl-PL" b="1" cap="all" dirty="0" smtClean="0"/>
            </a:br>
            <a:r>
              <a:rPr lang="pl-PL" b="1" cap="all" dirty="0" smtClean="0">
                <a:solidFill>
                  <a:srgbClr val="FF0000"/>
                </a:solidFill>
                <a:latin typeface="Comic Sans MS" pitchFamily="66" charset="0"/>
              </a:rPr>
              <a:t>Kto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l-PL" b="1" cap="all" dirty="0" smtClean="0">
                <a:solidFill>
                  <a:srgbClr val="FF0000"/>
                </a:solidFill>
                <a:latin typeface="Comic Sans MS" pitchFamily="66" charset="0"/>
              </a:rPr>
              <a:t>w szkole pomoże?</a:t>
            </a:r>
            <a:r>
              <a:rPr lang="pl-PL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000496" y="1214422"/>
            <a:ext cx="4686304" cy="4911741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pl-PL" sz="72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7200" u="sng" dirty="0" smtClean="0">
                <a:latin typeface="Arial" pitchFamily="34" charset="0"/>
                <a:cs typeface="Arial" pitchFamily="34" charset="0"/>
              </a:rPr>
              <a:t>Mediatorzy</a:t>
            </a:r>
            <a:r>
              <a:rPr lang="pl-PL" sz="7200" dirty="0" smtClean="0">
                <a:latin typeface="Arial" pitchFamily="34" charset="0"/>
                <a:cs typeface="Arial" pitchFamily="34" charset="0"/>
              </a:rPr>
              <a:t>, do których można zwrócić się </a:t>
            </a:r>
          </a:p>
          <a:p>
            <a:pPr algn="ctr">
              <a:buNone/>
            </a:pPr>
            <a:r>
              <a:rPr lang="pl-PL" sz="7200" dirty="0" smtClean="0">
                <a:latin typeface="Arial" pitchFamily="34" charset="0"/>
                <a:cs typeface="Arial" pitchFamily="34" charset="0"/>
              </a:rPr>
              <a:t>o pomoc w rozwiązaniu konfliktu:</a:t>
            </a:r>
          </a:p>
          <a:p>
            <a:pPr>
              <a:buNone/>
            </a:pPr>
            <a:endParaRPr lang="pl-PL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7200" dirty="0" smtClean="0">
                <a:latin typeface="Arial" pitchFamily="34" charset="0"/>
                <a:cs typeface="Arial" pitchFamily="34" charset="0"/>
              </a:rPr>
              <a:t>			uczeń – </a:t>
            </a:r>
            <a:r>
              <a:rPr lang="pl-PL" sz="7200" dirty="0" err="1" smtClean="0">
                <a:latin typeface="Arial" pitchFamily="34" charset="0"/>
                <a:cs typeface="Arial" pitchFamily="34" charset="0"/>
              </a:rPr>
              <a:t>uczeń</a:t>
            </a:r>
            <a:r>
              <a:rPr lang="pl-PL" sz="72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None/>
            </a:pPr>
            <a:r>
              <a:rPr lang="pl-PL" sz="7200" dirty="0" smtClean="0">
                <a:latin typeface="Arial" pitchFamily="34" charset="0"/>
                <a:cs typeface="Arial" pitchFamily="34" charset="0"/>
              </a:rPr>
              <a:t>			uczeń – nauczyciel, </a:t>
            </a:r>
          </a:p>
          <a:p>
            <a:pPr>
              <a:buNone/>
            </a:pPr>
            <a:r>
              <a:rPr lang="pl-PL" sz="7200" dirty="0" smtClean="0">
                <a:latin typeface="Arial" pitchFamily="34" charset="0"/>
                <a:cs typeface="Arial" pitchFamily="34" charset="0"/>
              </a:rPr>
              <a:t>			nauczyciel - rodzic</a:t>
            </a:r>
          </a:p>
          <a:p>
            <a:pPr>
              <a:buNone/>
            </a:pPr>
            <a:r>
              <a:rPr lang="pl-PL" sz="7200" i="1" dirty="0" smtClean="0">
                <a:latin typeface="Arial" pitchFamily="34" charset="0"/>
                <a:cs typeface="Arial" pitchFamily="34" charset="0"/>
              </a:rPr>
              <a:t> </a:t>
            </a:r>
            <a:endParaRPr lang="pl-PL" sz="7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8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Monika Chrząstek</a:t>
            </a:r>
          </a:p>
          <a:p>
            <a:pPr>
              <a:buNone/>
            </a:pPr>
            <a:r>
              <a:rPr lang="pl-PL" sz="8800" dirty="0" smtClean="0">
                <a:latin typeface="Arial" pitchFamily="34" charset="0"/>
                <a:cs typeface="Arial" pitchFamily="34" charset="0"/>
              </a:rPr>
              <a:t>– psycholog, pracownik PPP w Leżajsku</a:t>
            </a:r>
          </a:p>
          <a:p>
            <a:pPr>
              <a:buNone/>
            </a:pPr>
            <a:r>
              <a:rPr lang="pl-PL" sz="8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Justyna Sandomierska</a:t>
            </a:r>
          </a:p>
          <a:p>
            <a:pPr>
              <a:buNone/>
            </a:pPr>
            <a:r>
              <a:rPr lang="pl-PL" sz="8800" dirty="0" smtClean="0">
                <a:latin typeface="Arial" pitchFamily="34" charset="0"/>
                <a:cs typeface="Arial" pitchFamily="34" charset="0"/>
              </a:rPr>
              <a:t>– pedagog, pracownik PPP w Leżajsku</a:t>
            </a:r>
          </a:p>
          <a:p>
            <a:pPr>
              <a:buNone/>
            </a:pPr>
            <a:r>
              <a:rPr lang="pl-PL" sz="8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Beata Wójtowicz</a:t>
            </a:r>
          </a:p>
          <a:p>
            <a:pPr>
              <a:buNone/>
            </a:pPr>
            <a:r>
              <a:rPr lang="pl-PL" sz="8800" dirty="0" smtClean="0">
                <a:latin typeface="Arial" pitchFamily="34" charset="0"/>
                <a:cs typeface="Arial" pitchFamily="34" charset="0"/>
              </a:rPr>
              <a:t>– dyrektor szkoły, nauczyciel</a:t>
            </a:r>
          </a:p>
          <a:p>
            <a:pPr>
              <a:buNone/>
            </a:pPr>
            <a:r>
              <a:rPr lang="pl-PL" sz="8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E. Kubicka –Karcz</a:t>
            </a:r>
          </a:p>
          <a:p>
            <a:pPr>
              <a:buNone/>
            </a:pPr>
            <a:r>
              <a:rPr lang="pl-PL" sz="8800" dirty="0" smtClean="0">
                <a:latin typeface="Arial" pitchFamily="34" charset="0"/>
                <a:cs typeface="Arial" pitchFamily="34" charset="0"/>
              </a:rPr>
              <a:t>- nauczyciel</a:t>
            </a:r>
          </a:p>
          <a:p>
            <a:endParaRPr lang="pl-PL" dirty="0"/>
          </a:p>
        </p:txBody>
      </p:sp>
      <p:pic>
        <p:nvPicPr>
          <p:cNvPr id="6" name="Symbol zastępczy zawartości 5" descr="C:\Users\Student\Desktop\PBP\Mediacja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643051"/>
            <a:ext cx="3857620" cy="38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Język żyrafy? Język szakala?</a:t>
            </a:r>
            <a:endParaRPr lang="pl-PL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C:\Users\Beata\Desktop\język żyrafy\DSC013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3821658" cy="2866244"/>
          </a:xfrm>
          <a:prstGeom prst="rect">
            <a:avLst/>
          </a:prstGeom>
          <a:noFill/>
        </p:spPr>
      </p:pic>
      <p:pic>
        <p:nvPicPr>
          <p:cNvPr id="19459" name="Picture 3" descr="C:\Users\Beata\Desktop\język żyrafy\20170523_0948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712346">
            <a:off x="3605607" y="2758221"/>
            <a:ext cx="5224755" cy="313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C:\Users\Student\Desktop\PBP\p14_giraffe-clipart-1.gif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2285992"/>
            <a:ext cx="3233766" cy="31377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C00000"/>
                </a:solidFill>
                <a:latin typeface="Comic Sans MS" pitchFamily="66" charset="0"/>
              </a:rPr>
              <a:t>Żyrafa</a:t>
            </a:r>
            <a:endParaRPr lang="pl-PL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214678" y="1714488"/>
            <a:ext cx="5472122" cy="5000660"/>
          </a:xfrm>
        </p:spPr>
        <p:txBody>
          <a:bodyPr>
            <a:normAutofit fontScale="47500" lnSpcReduction="20000"/>
          </a:bodyPr>
          <a:lstStyle/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Posługuje się językiem uczuć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potrzeb. </a:t>
            </a:r>
          </a:p>
          <a:p>
            <a:pPr>
              <a:buNone/>
            </a:pPr>
            <a:r>
              <a:rPr lang="pl-PL" sz="42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Mówi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w liczbie pojedynczej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o sobie. </a:t>
            </a:r>
          </a:p>
          <a:p>
            <a:pPr>
              <a:buNone/>
            </a:pPr>
            <a:endParaRPr lang="pl-PL" sz="4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czasie rozmowy nastawia się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4200" dirty="0" smtClean="0">
                <a:latin typeface="Arial" pitchFamily="34" charset="0"/>
                <a:cs typeface="Arial" pitchFamily="34" charset="0"/>
              </a:rPr>
            </a:br>
            <a:r>
              <a:rPr lang="pl-PL" sz="4200" dirty="0" smtClean="0">
                <a:latin typeface="Arial" pitchFamily="34" charset="0"/>
                <a:cs typeface="Arial" pitchFamily="34" charset="0"/>
              </a:rPr>
              <a:t>na słuchanie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drugiego i bycie przez niego usłyszaną. </a:t>
            </a:r>
          </a:p>
          <a:p>
            <a:pPr>
              <a:buNone/>
            </a:pPr>
            <a:endParaRPr lang="pl-PL" sz="4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Potrafi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dotrzeć do swoich i cudzych potrzeb. </a:t>
            </a:r>
          </a:p>
          <a:p>
            <a:pPr>
              <a:buNone/>
            </a:pPr>
            <a:endParaRPr lang="pl-PL" sz="4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Żyrafa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wyraża siebie jasno i szczerze. </a:t>
            </a:r>
          </a:p>
          <a:p>
            <a:pPr>
              <a:buNone/>
            </a:pPr>
            <a:r>
              <a:rPr lang="pl-PL" sz="4200" dirty="0" smtClean="0">
                <a:latin typeface="Arial" pitchFamily="34" charset="0"/>
                <a:cs typeface="Arial" pitchFamily="34" charset="0"/>
              </a:rPr>
              <a:t>Mówi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„nie”, kiedy myśli „nie”. </a:t>
            </a:r>
          </a:p>
          <a:p>
            <a:pPr>
              <a:buNone/>
            </a:pPr>
            <a:endParaRPr lang="pl-PL" sz="42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4200" dirty="0" smtClean="0">
                <a:latin typeface="Arial" pitchFamily="34" charset="0"/>
                <a:cs typeface="Arial" pitchFamily="34" charset="0"/>
              </a:rPr>
              <a:t>Odnosi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się z szacunkiem i empatią 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4200" dirty="0" smtClean="0">
                <a:latin typeface="Arial" pitchFamily="34" charset="0"/>
                <a:cs typeface="Arial" pitchFamily="34" charset="0"/>
              </a:rPr>
            </a:br>
            <a:r>
              <a:rPr lang="pl-PL" sz="4200" dirty="0" smtClean="0">
                <a:latin typeface="Arial" pitchFamily="34" charset="0"/>
                <a:cs typeface="Arial" pitchFamily="34" charset="0"/>
              </a:rPr>
              <a:t>do drugiego</a:t>
            </a:r>
            <a:r>
              <a:rPr lang="pl-PL" sz="4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l-PL" sz="4200" dirty="0" smtClean="0">
                <a:latin typeface="Arial" pitchFamily="34" charset="0"/>
                <a:cs typeface="Arial" pitchFamily="34" charset="0"/>
              </a:rPr>
            </a:br>
            <a:endParaRPr lang="pl-PL" sz="4200" dirty="0" smtClean="0">
              <a:latin typeface="Arial" pitchFamily="34" charset="0"/>
              <a:cs typeface="Arial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587</Words>
  <Application>Microsoft Office PowerPoint</Application>
  <PresentationFormat>Pokaz na ekranie (4:3)</PresentationFormat>
  <Paragraphs>119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 Mówię językiem żyrafy  - warsztaty pedagogiczne:  Porozumienie bez przemocy jako wstęp do mediacji rówieśniczych  </vt:lpstr>
      <vt:lpstr>Lektura obowiązkowa:</vt:lpstr>
      <vt:lpstr>Tytuł: Mówię językiem żyrafy   (warsztaty pedagogiczne: Porozumienie bez przemocy  jako wstęp do mediacji rówieśniczych)</vt:lpstr>
      <vt:lpstr> Cele działalności innowacyjnej</vt:lpstr>
      <vt:lpstr>  Na czym polega nowatorstwo projektu? </vt:lpstr>
      <vt:lpstr>Spodziewane efekty</vt:lpstr>
      <vt:lpstr> Kto w szkole pomoże?  </vt:lpstr>
      <vt:lpstr>Język żyrafy? Język szakala?</vt:lpstr>
      <vt:lpstr>Żyrafa</vt:lpstr>
      <vt:lpstr>Szakal</vt:lpstr>
      <vt:lpstr>JĘzyk Żyrafy  czy szakala?</vt:lpstr>
      <vt:lpstr>   4 kroki rozmowy</vt:lpstr>
      <vt:lpstr> Językiem żyrafy </vt:lpstr>
      <vt:lpstr>warsztaty</vt:lpstr>
      <vt:lpstr>Slajd 15</vt:lpstr>
      <vt:lpstr>Slajd 16</vt:lpstr>
      <vt:lpstr>Slajd 17</vt:lpstr>
      <vt:lpstr>Podsumowanie rocznej pracy</vt:lpstr>
      <vt:lpstr>Rodzice z dziećmi</vt:lpstr>
      <vt:lpstr>Logo projektu</vt:lpstr>
      <vt:lpstr>Praca przestrzenna</vt:lpstr>
      <vt:lpstr>Slajd 22</vt:lpstr>
      <vt:lpstr>Slajd 23</vt:lpstr>
      <vt:lpstr>Co dalej?</vt:lpstr>
    </vt:vector>
  </TitlesOfParts>
  <Company>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z Rodzicami  wrzesień 2016 r.</dc:title>
  <dc:creator>Rycho Rych</dc:creator>
  <cp:lastModifiedBy>Beata</cp:lastModifiedBy>
  <cp:revision>55</cp:revision>
  <dcterms:created xsi:type="dcterms:W3CDTF">2016-09-21T17:00:32Z</dcterms:created>
  <dcterms:modified xsi:type="dcterms:W3CDTF">2017-05-23T19:55:55Z</dcterms:modified>
</cp:coreProperties>
</file>